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3"/>
  </p:notes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8" r:id="rId13"/>
    <p:sldId id="269" r:id="rId14"/>
    <p:sldId id="274" r:id="rId15"/>
    <p:sldId id="275" r:id="rId16"/>
    <p:sldId id="281" r:id="rId17"/>
    <p:sldId id="277" r:id="rId18"/>
    <p:sldId id="279" r:id="rId19"/>
    <p:sldId id="280" r:id="rId20"/>
    <p:sldId id="273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66FF"/>
    <a:srgbClr val="006699"/>
    <a:srgbClr val="FFCCFF"/>
    <a:srgbClr val="FF9900"/>
    <a:srgbClr val="99CCFF"/>
    <a:srgbClr val="FF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205" autoAdjust="0"/>
  </p:normalViewPr>
  <p:slideViewPr>
    <p:cSldViewPr>
      <p:cViewPr varScale="1">
        <p:scale>
          <a:sx n="86" d="100"/>
          <a:sy n="86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8"/>
      <c:hPercent val="72"/>
      <c:rotY val="44"/>
      <c:depthPercent val="9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6600"/>
            </a:solidFill>
            <a:ln w="15316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4955.2</c:v>
                </c:pt>
                <c:pt idx="1">
                  <c:v>7628.5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folHlink"/>
            </a:solidFill>
            <a:ln w="15316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7883.4</c:v>
                </c:pt>
                <c:pt idx="1">
                  <c:v>13171.6</c:v>
                </c:pt>
              </c:numCache>
            </c:numRef>
          </c:val>
        </c:ser>
        <c:gapWidth val="0"/>
        <c:gapDepth val="500"/>
        <c:shape val="cylinder"/>
        <c:axId val="118299264"/>
        <c:axId val="118313344"/>
        <c:axId val="0"/>
      </c:bar3DChart>
      <c:catAx>
        <c:axId val="118299264"/>
        <c:scaling>
          <c:orientation val="minMax"/>
        </c:scaling>
        <c:axPos val="b"/>
        <c:numFmt formatCode="General" sourceLinked="1"/>
        <c:tickLblPos val="low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313344"/>
        <c:crosses val="autoZero"/>
        <c:auto val="1"/>
        <c:lblAlgn val="ctr"/>
        <c:lblOffset val="100"/>
        <c:tickLblSkip val="1"/>
        <c:tickMarkSkip val="1"/>
      </c:catAx>
      <c:valAx>
        <c:axId val="118313344"/>
        <c:scaling>
          <c:orientation val="minMax"/>
        </c:scaling>
        <c:axPos val="l"/>
        <c:majorGridlines>
          <c:spPr>
            <a:ln w="383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8299264"/>
        <c:crosses val="autoZero"/>
        <c:crossBetween val="between"/>
        <c:majorUnit val="1000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7208270917354862"/>
          <c:y val="3.8064675877779505E-3"/>
          <c:w val="0.31905460597913105"/>
          <c:h val="0.45765938691625818"/>
        </c:manualLayout>
      </c:layout>
      <c:spPr>
        <a:noFill/>
        <a:ln w="3831">
          <a:solidFill>
            <a:schemeClr val="tx1"/>
          </a:solidFill>
          <a:prstDash val="solid"/>
        </a:ln>
      </c:spPr>
      <c:txPr>
        <a:bodyPr/>
        <a:lstStyle/>
        <a:p>
          <a:pPr>
            <a:defRPr sz="21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hPercent val="66"/>
      <c:depthPercent val="500"/>
      <c:rAngAx val="1"/>
    </c:view3D>
    <c:floor>
      <c:spPr>
        <a:noFill/>
        <a:ln w="9525">
          <a:noFill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4867048652106E-2"/>
                  <c:y val="0.17692070057615444"/>
                </c:manualLayout>
              </c:layout>
              <c:showVal val="1"/>
            </c:dLbl>
            <c:dLbl>
              <c:idx val="1"/>
              <c:layout>
                <c:manualLayout>
                  <c:x val="7.7857654698022583E-2"/>
                  <c:y val="0.13803563813800646"/>
                </c:manualLayout>
              </c:layout>
              <c:showVal val="1"/>
            </c:dLbl>
            <c:dLbl>
              <c:idx val="2"/>
              <c:layout>
                <c:manualLayout>
                  <c:x val="8.8217747429458634E-2"/>
                  <c:y val="0.19453965363306372"/>
                </c:manualLayout>
              </c:layout>
              <c:showVal val="1"/>
            </c:dLbl>
            <c:dLbl>
              <c:idx val="3"/>
              <c:layout>
                <c:manualLayout>
                  <c:x val="9.9983940172055544E-2"/>
                  <c:y val="0.17692070057615444"/>
                </c:manualLayout>
              </c:layout>
              <c:showVal val="1"/>
            </c:dLbl>
            <c:spPr>
              <a:noFill/>
              <a:ln w="24558">
                <a:noFill/>
              </a:ln>
            </c:spPr>
            <c:txPr>
              <a:bodyPr/>
              <a:lstStyle/>
              <a:p>
                <a:pPr>
                  <a:defRPr sz="20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3.7</c:v>
                </c:pt>
                <c:pt idx="1">
                  <c:v>5</c:v>
                </c:pt>
                <c:pt idx="2">
                  <c:v>7.3</c:v>
                </c:pt>
                <c:pt idx="3" formatCode="0.0">
                  <c:v>7.6</c:v>
                </c:pt>
              </c:numCache>
            </c:numRef>
          </c:val>
        </c:ser>
        <c:gapDepth val="0"/>
        <c:shape val="pyramid"/>
        <c:axId val="121156736"/>
        <c:axId val="121158272"/>
        <c:axId val="0"/>
      </c:bar3DChart>
      <c:catAx>
        <c:axId val="121156736"/>
        <c:scaling>
          <c:orientation val="minMax"/>
        </c:scaling>
        <c:axPos val="b"/>
        <c:numFmt formatCode="General" sourceLinked="1"/>
        <c:tickLblPos val="low"/>
        <c:spPr>
          <a:ln w="9210">
            <a:noFill/>
          </a:ln>
        </c:spPr>
        <c:txPr>
          <a:bodyPr rot="0" vert="horz"/>
          <a:lstStyle/>
          <a:p>
            <a:pPr>
              <a:defRPr sz="20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158272"/>
        <c:crosses val="autoZero"/>
        <c:auto val="1"/>
        <c:lblAlgn val="ctr"/>
        <c:lblOffset val="100"/>
        <c:tickLblSkip val="1"/>
        <c:tickMarkSkip val="1"/>
      </c:catAx>
      <c:valAx>
        <c:axId val="121158272"/>
        <c:scaling>
          <c:orientation val="minMax"/>
        </c:scaling>
        <c:axPos val="l"/>
        <c:numFmt formatCode="0.0" sourceLinked="1"/>
        <c:tickLblPos val="nextTo"/>
        <c:spPr>
          <a:ln w="30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15673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spPr>
    <a:solidFill>
      <a:srgbClr val="00CC66"/>
    </a:solidFill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73"/>
          <c:y val="3.6559139784946251E-2"/>
          <c:w val="0.61241217798594638"/>
          <c:h val="0.83655913978494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CCCC"/>
            </a:solidFill>
            <a:ln w="102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47388934242824E-3"/>
                  <c:y val="0.22944576221165069"/>
                </c:manualLayout>
              </c:layout>
              <c:showVal val="1"/>
            </c:dLbl>
            <c:dLbl>
              <c:idx val="1"/>
              <c:layout>
                <c:manualLayout>
                  <c:x val="1.8704079214178586E-3"/>
                  <c:y val="0.20396448021093838"/>
                </c:manualLayout>
              </c:layout>
              <c:showVal val="1"/>
            </c:dLbl>
            <c:dLbl>
              <c:idx val="2"/>
              <c:layout>
                <c:manualLayout>
                  <c:x val="9.4259078819161068E-3"/>
                  <c:y val="0.23165118966197795"/>
                </c:manualLayout>
              </c:layout>
              <c:showVal val="1"/>
            </c:dLbl>
            <c:spPr>
              <a:noFill/>
              <a:ln w="20513">
                <a:noFill/>
              </a:ln>
            </c:spPr>
            <c:txPr>
              <a:bodyPr rot="-5400000" vert="horz"/>
              <a:lstStyle/>
              <a:p>
                <a:pPr algn="ctr"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5998.6</c:v>
                </c:pt>
                <c:pt idx="1">
                  <c:v>10081.299999999999</c:v>
                </c:pt>
                <c:pt idx="2">
                  <c:v>13171.6</c:v>
                </c:pt>
              </c:numCache>
            </c:numRef>
          </c:val>
        </c:ser>
        <c:gapDepth val="0"/>
        <c:shape val="box"/>
        <c:axId val="122733696"/>
        <c:axId val="122735232"/>
        <c:axId val="0"/>
      </c:bar3DChart>
      <c:catAx>
        <c:axId val="122733696"/>
        <c:scaling>
          <c:orientation val="minMax"/>
        </c:scaling>
        <c:axPos val="b"/>
        <c:numFmt formatCode="General" sourceLinked="1"/>
        <c:tickLblPos val="low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735232"/>
        <c:crosses val="autoZero"/>
        <c:auto val="1"/>
        <c:lblAlgn val="ctr"/>
        <c:lblOffset val="100"/>
        <c:tickLblSkip val="1"/>
        <c:tickMarkSkip val="1"/>
      </c:catAx>
      <c:valAx>
        <c:axId val="122735232"/>
        <c:scaling>
          <c:orientation val="minMax"/>
        </c:scaling>
        <c:axPos val="l"/>
        <c:majorGridlines>
          <c:spPr>
            <a:ln w="25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5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733696"/>
        <c:crosses val="autoZero"/>
        <c:crossBetween val="between"/>
        <c:majorUnit val="10000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83372473177695"/>
          <c:y val="0.43225820034527812"/>
          <c:w val="0.26697886448404523"/>
          <c:h val="0.13763442671270376"/>
        </c:manualLayout>
      </c:layout>
      <c:spPr>
        <a:noFill/>
        <a:ln w="2565">
          <a:solidFill>
            <a:schemeClr val="tx1"/>
          </a:solidFill>
          <a:prstDash val="solid"/>
        </a:ln>
      </c:spPr>
      <c:txPr>
        <a:bodyPr/>
        <a:lstStyle/>
        <a:p>
          <a:pPr>
            <a:defRPr sz="133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99CC00"/>
    </a:solidFill>
    <a:ln>
      <a:noFill/>
    </a:ln>
  </c:spPr>
  <c:txPr>
    <a:bodyPr/>
    <a:lstStyle/>
    <a:p>
      <a:pPr>
        <a:defRPr sz="14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86"/>
          <c:y val="3.6559139784946251E-2"/>
          <c:w val="0.60187353629976836"/>
          <c:h val="0.824518628487713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973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5135327008964527E-3"/>
                  <c:y val="0.14883701956878398"/>
                </c:manualLayout>
              </c:layout>
              <c:showVal val="1"/>
            </c:dLbl>
            <c:dLbl>
              <c:idx val="1"/>
              <c:layout>
                <c:manualLayout>
                  <c:x val="8.110252120055385E-4"/>
                  <c:y val="0.15298808311004458"/>
                </c:manualLayout>
              </c:layout>
              <c:showVal val="1"/>
            </c:dLbl>
            <c:spPr>
              <a:noFill/>
              <a:ln w="19476">
                <a:noFill/>
              </a:ln>
            </c:spPr>
            <c:txPr>
              <a:bodyPr rot="-5400000" vert="horz"/>
              <a:lstStyle/>
              <a:p>
                <a:pPr algn="ctr">
                  <a:defRPr sz="10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2"/>
                <c:pt idx="0">
                  <c:v>2023(факт)</c:v>
                </c:pt>
                <c:pt idx="1">
                  <c:v>2024(факт)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16525.599999999995</c:v>
                </c:pt>
                <c:pt idx="1">
                  <c:v>18244.400000000001</c:v>
                </c:pt>
              </c:numCache>
            </c:numRef>
          </c:val>
        </c:ser>
        <c:gapDepth val="0"/>
        <c:shape val="box"/>
        <c:axId val="121461376"/>
        <c:axId val="121504128"/>
        <c:axId val="0"/>
      </c:bar3DChart>
      <c:catAx>
        <c:axId val="121461376"/>
        <c:scaling>
          <c:orientation val="minMax"/>
        </c:scaling>
        <c:axPos val="b"/>
        <c:numFmt formatCode="General" sourceLinked="1"/>
        <c:tickLblPos val="low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504128"/>
        <c:crosses val="autoZero"/>
        <c:auto val="1"/>
        <c:lblAlgn val="ctr"/>
        <c:lblOffset val="200"/>
        <c:tickLblSkip val="1"/>
        <c:tickMarkSkip val="1"/>
      </c:catAx>
      <c:valAx>
        <c:axId val="121504128"/>
        <c:scaling>
          <c:orientation val="minMax"/>
        </c:scaling>
        <c:axPos val="l"/>
        <c:majorGridlines>
          <c:spPr>
            <a:ln w="24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461376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779864672879357"/>
          <c:y val="0.43225791963170385"/>
          <c:w val="0.27751755801167011"/>
          <c:h val="0.13763442671270371"/>
        </c:manualLayout>
      </c:layout>
      <c:spPr>
        <a:noFill/>
        <a:ln w="2434">
          <a:solidFill>
            <a:schemeClr val="tx1"/>
          </a:solidFill>
          <a:prstDash val="solid"/>
        </a:ln>
      </c:spPr>
      <c:txPr>
        <a:bodyPr/>
        <a:lstStyle/>
        <a:p>
          <a:pPr>
            <a:defRPr sz="127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99FF"/>
    </a:solidFill>
    <a:ln>
      <a:noFill/>
    </a:ln>
  </c:spPr>
  <c:txPr>
    <a:bodyPr/>
    <a:lstStyle/>
    <a:p>
      <a:pPr>
        <a:defRPr sz="13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66F57C-D318-46E5-961C-9CA828183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AD25-2FA8-4B50-9C1D-9AE678FDAD2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6F57C-D318-46E5-961C-9CA8281833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546E-50DC-4CFB-A842-AB3837DB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F365-8209-48A8-8CE1-7A86EFDF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3B00-6719-4155-8DE9-9413B297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5A4B-99E2-4F16-8463-CA2F653B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99B6-EADA-45CB-A8E0-4CA819887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8BF8-6027-4E77-82EA-936EBDDC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9ED-E3C5-479A-A8DC-F64D58761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9955-EAD2-4405-9E5A-FB75A2F6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71DA-48C6-4BFD-96B7-5933E164E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6C3-A27D-406C-84D4-8F2BB8491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E4F0-E77F-4E86-B98F-76153D33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6C79-3F0A-4107-95E5-EF244D237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DCEE-7AD6-4552-9C2B-1D4C5E79C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2DFF15-E1DA-4299-9D48-B0046AD79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6" r:id="rId2"/>
    <p:sldLayoutId id="214748383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6" r:id="rId9"/>
    <p:sldLayoutId id="2147483832" r:id="rId10"/>
    <p:sldLayoutId id="2147483833" r:id="rId11"/>
    <p:sldLayoutId id="2147483837" r:id="rId12"/>
    <p:sldLayoutId id="214748383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CC66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284538"/>
            <a:ext cx="7918450" cy="3024187"/>
          </a:xfrm>
          <a:solidFill>
            <a:srgbClr val="FF99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БЮДЖЕТА ВОЗНЕСЕНСКОГО СЕЛЬСКОГО ПОСЕЛЕНИЯ </a:t>
            </a:r>
            <a:b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6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2024 год</a:t>
            </a:r>
          </a:p>
        </p:txBody>
      </p:sp>
      <p:pic>
        <p:nvPicPr>
          <p:cNvPr id="12291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981075"/>
            <a:ext cx="1982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14"/>
          <p:cNvSpPr>
            <a:spLocks noChangeArrowheads="1"/>
          </p:cNvSpPr>
          <p:nvPr/>
        </p:nvSpPr>
        <p:spPr bwMode="auto">
          <a:xfrm>
            <a:off x="755650" y="188913"/>
            <a:ext cx="8208963" cy="576262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663300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663300"/>
                </a:solidFill>
                <a:latin typeface="Arial" charset="0"/>
              </a:rPr>
              <a:t>АДМИНИСТРАЦИЯ ВОЗНЕСЕНСКОГО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496944" cy="1080120"/>
          </a:xfrm>
          <a:solidFill>
            <a:srgbClr val="FFFF66"/>
          </a:solidFill>
        </p:spPr>
        <p:txBody>
          <a:bodyPr/>
          <a:lstStyle/>
          <a:p>
            <a:r>
              <a:rPr lang="ru-RU" sz="2400" dirty="0" smtClean="0">
                <a:solidFill>
                  <a:srgbClr val="990099"/>
                </a:solidFill>
              </a:rPr>
              <a:t>Динамика расходов бюджета Вознесенского сельского поселения на реализацию муниципальных программ</a:t>
            </a:r>
            <a:br>
              <a:rPr lang="ru-RU" sz="2400" dirty="0" smtClean="0">
                <a:solidFill>
                  <a:srgbClr val="990099"/>
                </a:solidFill>
              </a:rPr>
            </a:br>
            <a:endParaRPr lang="ru-RU" sz="2400" dirty="0" smtClean="0">
              <a:solidFill>
                <a:srgbClr val="990099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03648" y="1867971"/>
          <a:ext cx="6240165" cy="356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2411413" y="4076700"/>
            <a:ext cx="504825" cy="431800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>
                <a:latin typeface="Arial" charset="0"/>
              </a:rPr>
              <a:t>73,1%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51520" y="476672"/>
            <a:ext cx="8643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бюджета Вознесенского сельского поселения Морозовского района 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в разрезе  направлений расходования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Группа 33"/>
          <p:cNvGrpSpPr>
            <a:grpSpLocks/>
          </p:cNvGrpSpPr>
          <p:nvPr/>
        </p:nvGrpSpPr>
        <p:grpSpPr bwMode="auto">
          <a:xfrm>
            <a:off x="142875" y="1412776"/>
            <a:ext cx="1680270" cy="2036862"/>
            <a:chOff x="71406" y="996736"/>
            <a:chExt cx="1909558" cy="2036465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194877" y="996736"/>
              <a:ext cx="1786087" cy="157131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7447,9т.р./36,2%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06" y="2285634"/>
              <a:ext cx="17860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6" name="TextBox 1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6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Общегосударственные вопросы</a:t>
              </a:r>
            </a:p>
          </p:txBody>
        </p:sp>
      </p:grpSp>
      <p:grpSp>
        <p:nvGrpSpPr>
          <p:cNvPr id="21508" name="Группа 42"/>
          <p:cNvGrpSpPr>
            <a:grpSpLocks/>
          </p:cNvGrpSpPr>
          <p:nvPr/>
        </p:nvGrpSpPr>
        <p:grpSpPr bwMode="auto">
          <a:xfrm>
            <a:off x="1858963" y="1412776"/>
            <a:ext cx="1609254" cy="2186087"/>
            <a:chOff x="71406" y="1031666"/>
            <a:chExt cx="1841193" cy="2186626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127172" y="1031666"/>
              <a:ext cx="1785427" cy="157201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0" name="TextBox 44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144,67т.р</a:t>
              </a:r>
              <a:r>
                <a:rPr lang="ru-RU" sz="1200" b="1" dirty="0" smtClean="0">
                  <a:latin typeface="Calibri" pitchFamily="34" charset="0"/>
                </a:rPr>
                <a:t>./0,7%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1406" y="2286199"/>
              <a:ext cx="17854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2" name="TextBox 48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4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Calibri" pitchFamily="34" charset="0"/>
                </a:rPr>
                <a:t>Национальная оборона (военно-учетные столы)</a:t>
              </a:r>
            </a:p>
          </p:txBody>
        </p:sp>
      </p:grpSp>
      <p:grpSp>
        <p:nvGrpSpPr>
          <p:cNvPr id="21509" name="Группа 58"/>
          <p:cNvGrpSpPr>
            <a:grpSpLocks/>
          </p:cNvGrpSpPr>
          <p:nvPr/>
        </p:nvGrpSpPr>
        <p:grpSpPr bwMode="auto">
          <a:xfrm>
            <a:off x="3654425" y="1412875"/>
            <a:ext cx="1841500" cy="2297113"/>
            <a:chOff x="71406" y="1042880"/>
            <a:chExt cx="1839382" cy="2298464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125319" y="1042880"/>
              <a:ext cx="1785469" cy="157254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46" name="TextBox 60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26,6 </a:t>
              </a:r>
              <a:r>
                <a:rPr lang="ru-RU" sz="1200" b="1" dirty="0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./0,1%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6624"/>
              <a:ext cx="1785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8" name="TextBox 6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76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 dirty="0">
                  <a:latin typeface="Calibri" pitchFamily="34" charset="0"/>
                </a:rPr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21511" name="Группа 74"/>
          <p:cNvGrpSpPr>
            <a:grpSpLocks/>
          </p:cNvGrpSpPr>
          <p:nvPr/>
        </p:nvGrpSpPr>
        <p:grpSpPr bwMode="auto">
          <a:xfrm>
            <a:off x="6156176" y="1196752"/>
            <a:ext cx="1571625" cy="2187575"/>
            <a:chOff x="71406" y="1000108"/>
            <a:chExt cx="1785950" cy="2187211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36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38" name="TextBox 76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3066,0 </a:t>
              </a:r>
              <a:r>
                <a:rPr lang="ru-RU" sz="1200" b="1" dirty="0" smtClean="0">
                  <a:latin typeface="Calibri" pitchFamily="34" charset="0"/>
                </a:rPr>
                <a:t>т.р</a:t>
              </a:r>
              <a:r>
                <a:rPr lang="ru-RU" sz="1200" b="1" dirty="0">
                  <a:latin typeface="Calibri" pitchFamily="34" charset="0"/>
                </a:rPr>
                <a:t>./ </a:t>
              </a:r>
              <a:r>
                <a:rPr lang="ru-RU" sz="1200" b="1" dirty="0" smtClean="0">
                  <a:latin typeface="Calibri" pitchFamily="34" charset="0"/>
                </a:rPr>
                <a:t>14,9%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576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61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Жилищно-коммунальное</a:t>
              </a:r>
              <a:r>
                <a:rPr lang="ru-RU" sz="1000" b="1" dirty="0">
                  <a:latin typeface="Calibri" pitchFamily="34" charset="0"/>
                </a:rPr>
                <a:t> хозяйство</a:t>
              </a:r>
            </a:p>
          </p:txBody>
        </p:sp>
      </p:grpSp>
      <p:grpSp>
        <p:nvGrpSpPr>
          <p:cNvPr id="21512" name="Группа 99"/>
          <p:cNvGrpSpPr>
            <a:grpSpLocks/>
          </p:cNvGrpSpPr>
          <p:nvPr/>
        </p:nvGrpSpPr>
        <p:grpSpPr bwMode="auto">
          <a:xfrm>
            <a:off x="323528" y="3645024"/>
            <a:ext cx="3672830" cy="2563812"/>
            <a:chOff x="71406" y="1000108"/>
            <a:chExt cx="1785950" cy="1920532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71406" y="1000108"/>
              <a:ext cx="1785950" cy="157210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/>
            </a:p>
          </p:txBody>
        </p:sp>
        <p:sp>
          <p:nvSpPr>
            <p:cNvPr id="21534" name="TextBox 10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0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9704,5/47,1%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1406" y="2286805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105"/>
            <p:cNvSpPr txBox="1">
              <a:spLocks noChangeArrowheads="1"/>
            </p:cNvSpPr>
            <p:nvPr/>
          </p:nvSpPr>
          <p:spPr bwMode="auto">
            <a:xfrm>
              <a:off x="71406" y="2713165"/>
              <a:ext cx="1785950" cy="2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Культура</a:t>
              </a:r>
            </a:p>
          </p:txBody>
        </p:sp>
      </p:grpSp>
      <p:grpSp>
        <p:nvGrpSpPr>
          <p:cNvPr id="21514" name="Группа 131"/>
          <p:cNvGrpSpPr>
            <a:grpSpLocks/>
          </p:cNvGrpSpPr>
          <p:nvPr/>
        </p:nvGrpSpPr>
        <p:grpSpPr bwMode="auto">
          <a:xfrm>
            <a:off x="2051720" y="5517232"/>
            <a:ext cx="1881311" cy="360040"/>
            <a:chOff x="71406" y="2286029"/>
            <a:chExt cx="2017627" cy="490021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03083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7" name="TextBox 137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0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000">
                <a:latin typeface="Calibri" pitchFamily="34" charset="0"/>
              </a:endParaRPr>
            </a:p>
          </p:txBody>
        </p:sp>
      </p:grpSp>
      <p:grpSp>
        <p:nvGrpSpPr>
          <p:cNvPr id="21515" name="Группа 147"/>
          <p:cNvGrpSpPr>
            <a:grpSpLocks/>
          </p:cNvGrpSpPr>
          <p:nvPr/>
        </p:nvGrpSpPr>
        <p:grpSpPr bwMode="auto">
          <a:xfrm flipH="1">
            <a:off x="4644005" y="3645024"/>
            <a:ext cx="3600401" cy="1995364"/>
            <a:chOff x="-32" y="1000772"/>
            <a:chExt cx="1858652" cy="1571231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-32" y="1000772"/>
              <a:ext cx="1858652" cy="157123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23" name="TextBox 149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26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195,2./0,9%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0550" y="2286796"/>
              <a:ext cx="17880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5" name="TextBox 153"/>
            <p:cNvSpPr txBox="1">
              <a:spLocks noChangeArrowheads="1"/>
            </p:cNvSpPr>
            <p:nvPr/>
          </p:nvSpPr>
          <p:spPr bwMode="auto">
            <a:xfrm>
              <a:off x="-32" y="1695882"/>
              <a:ext cx="1778651" cy="22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200" b="1" dirty="0">
                <a:latin typeface="Calibri" pitchFamily="34" charset="0"/>
              </a:endParaRPr>
            </a:p>
          </p:txBody>
        </p:sp>
      </p:grpSp>
      <p:pic>
        <p:nvPicPr>
          <p:cNvPr id="21516" name="Picture 1" descr="S:\Бюджет 2013 доходы, расходы\БЮДЖЕТ ДЛЯ ГРАЖДАН\картинки, фон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6" descr="S:\Бюджет 2013 доходы, расходы\БЮДЖЕТ ДЛЯ ГРАЖДАН\картинки, фон\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95108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925" y="1412875"/>
            <a:ext cx="642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 descr="S:\Бюджет 2013 доходы, расходы\БЮДЖЕТ ДЛЯ ГРАЖДАН\картинки, фон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556792"/>
            <a:ext cx="1440159" cy="9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 rot="10800000" flipV="1">
            <a:off x="4571999" y="5836040"/>
            <a:ext cx="36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Пенсионное обеспечение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48129" name="Picture 1" descr="C:\Users\User-1\Desktop\1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2232248" cy="1512168"/>
          </a:xfrm>
          <a:prstGeom prst="rect">
            <a:avLst/>
          </a:prstGeom>
          <a:noFill/>
        </p:spPr>
      </p:pic>
      <p:pic>
        <p:nvPicPr>
          <p:cNvPr id="48130" name="Picture 2" descr="C:\Users\User-1\Desktop\photo_2021-04-27_11-23-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268760"/>
            <a:ext cx="1296144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Культура и кинематография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61400" cy="4957763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3850" y="836613"/>
            <a:ext cx="8640763" cy="10795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i="1" dirty="0">
                <a:latin typeface="Arial" charset="0"/>
              </a:rPr>
              <a:t>Общий объем расходов по Культуре за </a:t>
            </a:r>
            <a:r>
              <a:rPr lang="ru-RU" i="1" dirty="0" smtClean="0">
                <a:latin typeface="Arial" charset="0"/>
              </a:rPr>
              <a:t>2024год </a:t>
            </a:r>
            <a:r>
              <a:rPr lang="ru-RU" i="1" dirty="0">
                <a:latin typeface="Arial" charset="0"/>
              </a:rPr>
              <a:t>– </a:t>
            </a:r>
            <a:r>
              <a:rPr lang="ru-RU" i="1" dirty="0" smtClean="0">
                <a:latin typeface="Arial" charset="0"/>
              </a:rPr>
              <a:t>9704,5</a:t>
            </a:r>
            <a:r>
              <a:rPr lang="ru-RU" i="1" dirty="0" smtClean="0">
                <a:latin typeface="Arial" charset="0"/>
              </a:rPr>
              <a:t>тыс</a:t>
            </a:r>
            <a:r>
              <a:rPr lang="ru-RU" i="1" dirty="0">
                <a:latin typeface="Arial" charset="0"/>
              </a:rPr>
              <a:t>. рублей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50825" y="2205038"/>
            <a:ext cx="8642350" cy="3960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Arial" charset="0"/>
              </a:rPr>
              <a:t>Финансовое обеспечение выполнения муниципального задания</a:t>
            </a:r>
          </a:p>
          <a:p>
            <a:r>
              <a:rPr lang="ru-RU" b="1" dirty="0">
                <a:latin typeface="Arial" charset="0"/>
              </a:rPr>
              <a:t> и предоставление субсидий на иные цели – </a:t>
            </a:r>
            <a:r>
              <a:rPr lang="ru-RU" b="1" dirty="0" smtClean="0">
                <a:latin typeface="Arial" charset="0"/>
              </a:rPr>
              <a:t>6459,5тыс</a:t>
            </a:r>
            <a:r>
              <a:rPr lang="ru-RU" b="1" dirty="0">
                <a:latin typeface="Arial" charset="0"/>
              </a:rPr>
              <a:t>. рублей.</a:t>
            </a:r>
          </a:p>
          <a:p>
            <a:r>
              <a:rPr lang="ru-RU" b="1" dirty="0">
                <a:latin typeface="Arial" charset="0"/>
              </a:rPr>
              <a:t>На повышение заработной платы в соответствии с Указами Президента</a:t>
            </a:r>
          </a:p>
          <a:p>
            <a:r>
              <a:rPr lang="ru-RU" b="1" dirty="0">
                <a:latin typeface="Arial" charset="0"/>
              </a:rPr>
              <a:t> РФ от 07.05.2012– </a:t>
            </a:r>
            <a:r>
              <a:rPr lang="ru-RU" b="1" dirty="0" smtClean="0">
                <a:latin typeface="Arial" charset="0"/>
              </a:rPr>
              <a:t>1212,8 тыс</a:t>
            </a:r>
            <a:r>
              <a:rPr lang="ru-RU" b="1" dirty="0">
                <a:latin typeface="Arial" charset="0"/>
              </a:rPr>
              <a:t>. </a:t>
            </a:r>
            <a:r>
              <a:rPr lang="ru-RU" b="1" dirty="0" smtClean="0">
                <a:latin typeface="Arial" charset="0"/>
              </a:rPr>
              <a:t>рублей.</a:t>
            </a:r>
            <a:endParaRPr lang="ru-RU" b="1" dirty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Расходы </a:t>
            </a:r>
            <a:r>
              <a:rPr lang="ru-RU" b="1" dirty="0">
                <a:latin typeface="Arial" charset="0"/>
              </a:rPr>
              <a:t>бюджета поселения в сфере культуры позволили оказать</a:t>
            </a:r>
          </a:p>
          <a:p>
            <a:r>
              <a:rPr lang="ru-RU" b="1" dirty="0">
                <a:latin typeface="Arial" charset="0"/>
              </a:rPr>
              <a:t>следующий объем муниципальных услуг.</a:t>
            </a: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Количество клубных мероприятий </a:t>
            </a:r>
            <a:r>
              <a:rPr lang="ru-RU" b="1" dirty="0" smtClean="0">
                <a:latin typeface="Arial" charset="0"/>
              </a:rPr>
              <a:t>– 252 мероприятия (в т.ч. </a:t>
            </a:r>
            <a:r>
              <a:rPr lang="ru-RU" b="1" dirty="0" err="1" smtClean="0">
                <a:latin typeface="Arial" charset="0"/>
              </a:rPr>
              <a:t>Онлайн</a:t>
            </a:r>
            <a:r>
              <a:rPr lang="ru-RU" b="1" dirty="0" smtClean="0">
                <a:latin typeface="Arial" charset="0"/>
              </a:rPr>
              <a:t>);</a:t>
            </a:r>
            <a:endParaRPr lang="ru-RU" b="1" dirty="0">
              <a:latin typeface="Arial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Arial" charset="0"/>
              </a:rPr>
              <a:t>Число клубных формирований– 17.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920037" cy="1150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000" dirty="0" smtClean="0">
                <a:solidFill>
                  <a:srgbClr val="CC0066"/>
                </a:solidFill>
              </a:rPr>
              <a:t/>
            </a:r>
            <a:br>
              <a:rPr lang="ru-RU" sz="20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Объем межбюджетных трансфертов, предоставляемых бюджету Вознесенского сельского поселения Морозовского района </a:t>
            </a:r>
            <a:br>
              <a:rPr lang="ru-RU" sz="2400" dirty="0" smtClean="0">
                <a:solidFill>
                  <a:srgbClr val="CC0066"/>
                </a:solidFill>
              </a:rPr>
            </a:br>
            <a:r>
              <a:rPr lang="ru-RU" sz="2400" dirty="0" smtClean="0">
                <a:solidFill>
                  <a:srgbClr val="CC0066"/>
                </a:solidFill>
              </a:rPr>
              <a:t>в </a:t>
            </a:r>
            <a:r>
              <a:rPr lang="ru-RU" sz="2400" dirty="0" smtClean="0">
                <a:solidFill>
                  <a:srgbClr val="CC0066"/>
                </a:solidFill>
              </a:rPr>
              <a:t>2023-2024 </a:t>
            </a:r>
            <a:r>
              <a:rPr lang="ru-RU" sz="2400" dirty="0" smtClean="0">
                <a:solidFill>
                  <a:srgbClr val="CC0066"/>
                </a:solidFill>
              </a:rPr>
              <a:t>годах </a:t>
            </a: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ph type="tbl" idx="1"/>
          </p:nvPr>
        </p:nvGraphicFramePr>
        <p:xfrm>
          <a:off x="539551" y="1807136"/>
          <a:ext cx="7920384" cy="2996128"/>
        </p:xfrm>
        <a:graphic>
          <a:graphicData uri="http://schemas.openxmlformats.org/drawingml/2006/table">
            <a:tbl>
              <a:tblPr/>
              <a:tblGrid>
                <a:gridCol w="2035674"/>
                <a:gridCol w="2035674"/>
                <a:gridCol w="2035674"/>
                <a:gridCol w="1813362"/>
              </a:tblGrid>
              <a:tr h="62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межбюджетного трансферта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10081,3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13171,6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130,7%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8609,8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2688,0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120,8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1552,8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1529,0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071563" y="3284984"/>
            <a:ext cx="6786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</a:rPr>
              <a:t>Основные </a:t>
            </a:r>
            <a:r>
              <a:rPr lang="ru-RU" sz="2000" b="1" dirty="0">
                <a:latin typeface="Calibri" pitchFamily="34" charset="0"/>
              </a:rPr>
              <a:t>показатели по отрасли: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«Общегосударственные вопросы»</a:t>
            </a:r>
          </a:p>
        </p:txBody>
      </p:sp>
      <p:sp>
        <p:nvSpPr>
          <p:cNvPr id="3077" name="Прямоугольник 17"/>
          <p:cNvSpPr>
            <a:spLocks noChangeArrowheads="1"/>
          </p:cNvSpPr>
          <p:nvPr/>
        </p:nvSpPr>
        <p:spPr bwMode="auto">
          <a:xfrm>
            <a:off x="827584" y="4437112"/>
            <a:ext cx="79592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году исполнение по разделу составляет </a:t>
            </a:r>
          </a:p>
          <a:p>
            <a:pPr algn="ctr"/>
            <a:r>
              <a:rPr lang="ru-RU" sz="2000" b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7447,9тыс</a:t>
            </a:r>
            <a:r>
              <a:rPr lang="ru-RU" sz="2000" b="1" dirty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  <a:endParaRPr lang="ru-RU" b="1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3078" name="Picture 2" descr="http://www.voznesensksp.ru/Upload/administracia.jpg"/>
          <p:cNvPicPr>
            <a:picLocks noChangeAspect="1" noChangeArrowheads="1"/>
          </p:cNvPicPr>
          <p:nvPr/>
        </p:nvPicPr>
        <p:blipFill>
          <a:blip r:embed="rId2" cstate="print"/>
          <a:srcRect t="15984" b="15984"/>
          <a:stretch>
            <a:fillRect/>
          </a:stretch>
        </p:blipFill>
        <p:spPr bwMode="auto">
          <a:xfrm>
            <a:off x="1763688" y="764704"/>
            <a:ext cx="5472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9"/>
          <p:cNvGraphicFramePr>
            <a:graphicFrameLocks/>
          </p:cNvGraphicFramePr>
          <p:nvPr/>
        </p:nvGraphicFramePr>
        <p:xfrm>
          <a:off x="2411413" y="1196975"/>
          <a:ext cx="5229225" cy="4254500"/>
        </p:xfrm>
        <a:graphic>
          <a:graphicData uri="http://schemas.openxmlformats.org/presentationml/2006/ole">
            <p:oleObj spid="_x0000_s4098" name="Worksheet" r:id="rId3" imgW="6486480" imgH="4257675" progId="Excel.Sheet.8">
              <p:embed/>
            </p:oleObj>
          </a:graphicData>
        </a:graphic>
      </p:graphicFrame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400" b="1">
                <a:latin typeface="Calibri" pitchFamily="34" charset="0"/>
              </a:rPr>
              <a:t>«Национальная оборона»</a:t>
            </a:r>
          </a:p>
        </p:txBody>
      </p:sp>
      <p:sp>
        <p:nvSpPr>
          <p:cNvPr id="4100" name="Текст 4"/>
          <p:cNvSpPr txBox="1">
            <a:spLocks/>
          </p:cNvSpPr>
          <p:nvPr/>
        </p:nvSpPr>
        <p:spPr bwMode="auto">
          <a:xfrm>
            <a:off x="1619250" y="188913"/>
            <a:ext cx="6048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расходы составили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144,6тыс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101" name="Picture 3" descr="S:\Бюджет 2013 доходы, расходы\БЮДЖЕТ ДЛЯ ГРАЖДАН\картинки, фон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429250"/>
            <a:ext cx="6219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78216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«Национальная безопасность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и правоохранительная </a:t>
            </a:r>
          </a:p>
          <a:p>
            <a:pPr algn="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деятельность»</a:t>
            </a:r>
          </a:p>
          <a:p>
            <a:pPr algn="r"/>
            <a:endParaRPr lang="ru-RU" sz="2400" b="1">
              <a:latin typeface="Calibri" pitchFamily="34" charset="0"/>
            </a:endParaRPr>
          </a:p>
          <a:p>
            <a:pPr algn="r"/>
            <a:endParaRPr lang="ru-RU" sz="2400" b="1">
              <a:latin typeface="Calibri" pitchFamily="34" charset="0"/>
            </a:endParaRPr>
          </a:p>
        </p:txBody>
      </p:sp>
      <p:sp>
        <p:nvSpPr>
          <p:cNvPr id="25603" name="Текст 4"/>
          <p:cNvSpPr txBox="1">
            <a:spLocks/>
          </p:cNvSpPr>
          <p:nvPr/>
        </p:nvSpPr>
        <p:spPr bwMode="auto">
          <a:xfrm>
            <a:off x="2643188" y="1557338"/>
            <a:ext cx="6032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323850" y="1989138"/>
            <a:ext cx="84248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году расходы составили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26,6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расходы произведены по подразделу «Защита населения и территории от последствий чрезвычайных ситуаций природного и техногенного характера, гражданская оборона»</a:t>
            </a: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804025" y="549275"/>
            <a:ext cx="23399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(</a:t>
            </a:r>
            <a:r>
              <a:rPr lang="ru-RU" sz="1200" dirty="0" err="1" smtClean="0">
                <a:latin typeface="Calibri" pitchFamily="34" charset="0"/>
              </a:rPr>
              <a:t>тыс.руб</a:t>
            </a:r>
            <a:r>
              <a:rPr lang="ru-RU" sz="1200" dirty="0" err="1">
                <a:latin typeface="Calibri" pitchFamily="34" charset="0"/>
              </a:rPr>
              <a:t>.;%</a:t>
            </a:r>
            <a:r>
              <a:rPr lang="ru-RU" sz="1200" dirty="0">
                <a:latin typeface="Calibri" pitchFamily="34" charset="0"/>
              </a:rPr>
              <a:t>)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</a:p>
        </p:txBody>
      </p:sp>
      <p:pic>
        <p:nvPicPr>
          <p:cNvPr id="5125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3455988" cy="35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26654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1"/>
            <a:ext cx="35988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4797152"/>
            <a:ext cx="447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Благоустройство  - </a:t>
            </a:r>
            <a:r>
              <a:rPr lang="ru-RU" dirty="0" smtClean="0"/>
              <a:t>3 066,0тыс.рублей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«Жилищно-коммунальное хозяйство»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Подраздел: «Благоустройство»</a:t>
            </a:r>
          </a:p>
        </p:txBody>
      </p:sp>
      <p:sp>
        <p:nvSpPr>
          <p:cNvPr id="27651" name="Прямоугольник 9"/>
          <p:cNvSpPr>
            <a:spLocks noChangeArrowheads="1"/>
          </p:cNvSpPr>
          <p:nvPr/>
        </p:nvSpPr>
        <p:spPr bwMode="auto">
          <a:xfrm>
            <a:off x="2843213" y="1700213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Исполнение по расходам данного подраздела составило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3066,0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уличное освещение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693,9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благоустройству (проведение субботников, содержание мест захоронения)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573,2 тыс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рублей.     </a:t>
            </a:r>
          </a:p>
        </p:txBody>
      </p:sp>
      <p:pic>
        <p:nvPicPr>
          <p:cNvPr id="27652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3749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User-1\Desktop\photo_2021-04-27_11-24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52028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Основные показатели по отрасли: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«Культура , кинематография»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Текст 4"/>
          <p:cNvSpPr txBox="1">
            <a:spLocks/>
          </p:cNvSpPr>
          <p:nvPr/>
        </p:nvSpPr>
        <p:spPr bwMode="auto">
          <a:xfrm>
            <a:off x="250825" y="928688"/>
            <a:ext cx="889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составило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9704,5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рублей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412875"/>
            <a:ext cx="54721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C:\Documents and Settings\user\Рабочий стол\моя\9.05.2018\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437112"/>
            <a:ext cx="4248150" cy="215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6584950" cy="15113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Реализация утвержденных Администрацией Вознесенского сельского поселения основных направлений бюджетной и налоговой политики в 2024 году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95288" y="1773238"/>
            <a:ext cx="3816350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Направления бюджетной</a:t>
            </a:r>
          </a:p>
          <a:p>
            <a:pPr algn="ctr"/>
            <a:r>
              <a:rPr lang="ru-RU">
                <a:latin typeface="Arial" charset="0"/>
              </a:rPr>
              <a:t>политики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284663" y="1773238"/>
            <a:ext cx="4751387" cy="10080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Результаты исполнения по бюджету </a:t>
            </a:r>
          </a:p>
          <a:p>
            <a:pPr algn="ctr"/>
            <a:r>
              <a:rPr lang="ru-RU" dirty="0">
                <a:latin typeface="Arial" charset="0"/>
              </a:rPr>
              <a:t>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 </a:t>
            </a:r>
            <a:r>
              <a:rPr lang="ru-RU" dirty="0" smtClean="0">
                <a:latin typeface="Arial" charset="0"/>
              </a:rPr>
              <a:t>2024году</a:t>
            </a:r>
            <a:endParaRPr lang="ru-RU" dirty="0">
              <a:latin typeface="Arial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976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539750" y="3500438"/>
            <a:ext cx="2808288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Наращивание налогового</a:t>
            </a:r>
          </a:p>
          <a:p>
            <a:pPr algn="ctr"/>
            <a:r>
              <a:rPr lang="ru-RU">
                <a:latin typeface="Arial" charset="0"/>
              </a:rPr>
              <a:t>потенциала поселения </a:t>
            </a: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3419475" y="3789363"/>
            <a:ext cx="5400675" cy="2879725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Собственные налоговые и неналоговые доходы</a:t>
            </a:r>
          </a:p>
          <a:p>
            <a:pPr algn="ctr"/>
            <a:r>
              <a:rPr lang="ru-RU" dirty="0" smtClean="0">
                <a:latin typeface="Arial" charset="0"/>
              </a:rPr>
              <a:t>7628,5 </a:t>
            </a:r>
            <a:r>
              <a:rPr lang="ru-RU" dirty="0" smtClean="0">
                <a:latin typeface="Arial" charset="0"/>
              </a:rPr>
              <a:t>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103,6 </a:t>
            </a:r>
            <a:r>
              <a:rPr lang="ru-RU" dirty="0">
                <a:latin typeface="Arial" charset="0"/>
              </a:rPr>
              <a:t>% к плану.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2286000" y="836613"/>
            <a:ext cx="6173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Основные показатели по разделу</a:t>
            </a:r>
          </a:p>
          <a:p>
            <a:pPr algn="ctr"/>
            <a:r>
              <a:rPr lang="ru-RU" sz="2000" b="1">
                <a:latin typeface="Calibri" pitchFamily="34" charset="0"/>
              </a:rPr>
              <a:t>«Социальная политика»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ru-RU" sz="2000" b="1">
                <a:latin typeface="Calibri" pitchFamily="34" charset="0"/>
              </a:rPr>
              <a:t>Подраздел: «Пенсионное обеспечение»</a:t>
            </a: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971550" y="2420889"/>
            <a:ext cx="6913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данному подразделу исполнение по расходам составляет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195,2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рублей, средства  направлены на  выплату муниципальной пенсии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-10800000" flipH="1">
            <a:off x="0" y="142852"/>
            <a:ext cx="1928794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29454" y="4643446"/>
            <a:ext cx="2214546" cy="207170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Текст 4"/>
          <p:cNvSpPr txBox="1">
            <a:spLocks/>
          </p:cNvSpPr>
          <p:nvPr/>
        </p:nvSpPr>
        <p:spPr bwMode="auto">
          <a:xfrm>
            <a:off x="963613" y="1341438"/>
            <a:ext cx="73866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6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180173" flipH="1">
            <a:off x="0" y="4149080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 flipH="1">
            <a:off x="6516216" y="260648"/>
            <a:ext cx="2411760" cy="23042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5580063" y="0"/>
            <a:ext cx="846137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95288" y="549275"/>
            <a:ext cx="2590800" cy="1152525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Программно-целевой</a:t>
            </a:r>
          </a:p>
          <a:p>
            <a:pPr algn="ctr"/>
            <a:r>
              <a:rPr lang="ru-RU">
                <a:latin typeface="Arial" charset="0"/>
              </a:rPr>
              <a:t>метод бюджетного</a:t>
            </a:r>
          </a:p>
          <a:p>
            <a:pPr algn="ctr"/>
            <a:r>
              <a:rPr lang="ru-RU">
                <a:latin typeface="Arial" charset="0"/>
              </a:rPr>
              <a:t>планирования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3203575" y="549275"/>
            <a:ext cx="5472113" cy="115093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Arial" charset="0"/>
              </a:rPr>
              <a:t>На реализацию 10 муниципальных программ</a:t>
            </a:r>
          </a:p>
          <a:p>
            <a:r>
              <a:rPr lang="ru-RU" dirty="0">
                <a:latin typeface="Arial" charset="0"/>
              </a:rPr>
              <a:t>направлено </a:t>
            </a:r>
            <a:r>
              <a:rPr lang="ru-RU" dirty="0" smtClean="0">
                <a:latin typeface="Arial" charset="0"/>
              </a:rPr>
              <a:t>16525,6 тыс</a:t>
            </a:r>
            <a:r>
              <a:rPr lang="ru-RU" dirty="0">
                <a:latin typeface="Arial" charset="0"/>
              </a:rPr>
              <a:t>. рублей или </a:t>
            </a:r>
            <a:r>
              <a:rPr lang="ru-RU" dirty="0" smtClean="0">
                <a:latin typeface="Arial" charset="0"/>
              </a:rPr>
              <a:t>99,0 % </a:t>
            </a:r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всех расходов бюджета</a:t>
            </a:r>
          </a:p>
          <a:p>
            <a:r>
              <a:rPr lang="ru-RU" dirty="0">
                <a:latin typeface="Arial" charset="0"/>
              </a:rPr>
              <a:t>Вознесенского сельского поселения. 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395288" y="1916113"/>
            <a:ext cx="2592387" cy="2520950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Предоставление </a:t>
            </a:r>
          </a:p>
          <a:p>
            <a:pPr algn="ctr"/>
            <a:r>
              <a:rPr lang="ru-RU">
                <a:latin typeface="Arial" charset="0"/>
              </a:rPr>
              <a:t>качественных</a:t>
            </a:r>
          </a:p>
          <a:p>
            <a:pPr algn="ctr"/>
            <a:r>
              <a:rPr lang="ru-RU">
                <a:latin typeface="Arial" charset="0"/>
              </a:rPr>
              <a:t>бюджетных услуг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3059113" y="1916113"/>
            <a:ext cx="5689600" cy="288131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Из бюджета Вознесенского сельского поселения</a:t>
            </a:r>
          </a:p>
          <a:p>
            <a:pPr algn="ctr"/>
            <a:r>
              <a:rPr lang="ru-RU" dirty="0">
                <a:latin typeface="Arial" charset="0"/>
              </a:rPr>
              <a:t>выдано субсидий бюджетным учреждениям на</a:t>
            </a:r>
          </a:p>
          <a:p>
            <a:pPr algn="ctr"/>
            <a:r>
              <a:rPr lang="ru-RU" dirty="0">
                <a:latin typeface="Arial" charset="0"/>
              </a:rPr>
              <a:t>сумму </a:t>
            </a:r>
            <a:r>
              <a:rPr lang="ru-RU" dirty="0" smtClean="0">
                <a:latin typeface="Arial" charset="0"/>
              </a:rPr>
              <a:t>6459,5 </a:t>
            </a:r>
            <a:r>
              <a:rPr lang="ru-RU" dirty="0">
                <a:latin typeface="Arial" charset="0"/>
              </a:rPr>
              <a:t>тыс. рублей (около </a:t>
            </a:r>
            <a:r>
              <a:rPr lang="ru-RU" dirty="0" smtClean="0">
                <a:latin typeface="Arial" charset="0"/>
              </a:rPr>
              <a:t>31,4 </a:t>
            </a:r>
            <a:r>
              <a:rPr lang="ru-RU" dirty="0">
                <a:latin typeface="Arial" charset="0"/>
              </a:rPr>
              <a:t>% от всех</a:t>
            </a:r>
          </a:p>
          <a:p>
            <a:pPr algn="ctr"/>
            <a:r>
              <a:rPr lang="ru-RU" dirty="0">
                <a:latin typeface="Arial" charset="0"/>
              </a:rPr>
              <a:t>расходов бюджета поселения), в том числе</a:t>
            </a:r>
          </a:p>
          <a:p>
            <a:pPr algn="ctr"/>
            <a:r>
              <a:rPr lang="ru-RU" dirty="0">
                <a:latin typeface="Arial" charset="0"/>
              </a:rPr>
              <a:t>на муниципальное задание </a:t>
            </a:r>
            <a:r>
              <a:rPr lang="ru-RU" dirty="0" smtClean="0">
                <a:latin typeface="Arial" charset="0"/>
              </a:rPr>
              <a:t>6459,5тыс</a:t>
            </a:r>
            <a:r>
              <a:rPr lang="ru-RU" dirty="0">
                <a:latin typeface="Arial" charset="0"/>
              </a:rPr>
              <a:t>. рублей.</a:t>
            </a:r>
          </a:p>
          <a:p>
            <a:pPr algn="ctr"/>
            <a:r>
              <a:rPr lang="ru-RU" dirty="0">
                <a:latin typeface="Arial" charset="0"/>
              </a:rPr>
              <a:t>Фактическое исполнение </a:t>
            </a:r>
            <a:r>
              <a:rPr lang="ru-RU" dirty="0" smtClean="0">
                <a:latin typeface="Arial" charset="0"/>
              </a:rPr>
              <a:t>объема </a:t>
            </a:r>
            <a:r>
              <a:rPr lang="ru-RU" dirty="0" smtClean="0">
                <a:latin typeface="Arial" charset="0"/>
              </a:rPr>
              <a:t>6459,5бюджетных</a:t>
            </a:r>
            <a:endParaRPr lang="ru-RU" dirty="0">
              <a:latin typeface="Arial" charset="0"/>
            </a:endParaRPr>
          </a:p>
          <a:p>
            <a:pPr algn="ctr"/>
            <a:r>
              <a:rPr lang="ru-RU" dirty="0">
                <a:latin typeface="Arial" charset="0"/>
              </a:rPr>
              <a:t>средств, выделенных в виде субсидий составило</a:t>
            </a:r>
          </a:p>
          <a:p>
            <a:pPr algn="ctr"/>
            <a:r>
              <a:rPr lang="ru-RU" dirty="0">
                <a:latin typeface="Arial" charset="0"/>
              </a:rPr>
              <a:t>100%.</a:t>
            </a:r>
          </a:p>
          <a:p>
            <a:pPr algn="ctr"/>
            <a:endParaRPr lang="ru-RU" dirty="0">
              <a:latin typeface="Arial" charset="0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900113" y="5157788"/>
            <a:ext cx="6985000" cy="1236662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ДИНАМИКА ДОХОДОВ БЮДЖЕТА </a:t>
            </a:r>
            <a:b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ВОЗНЕСЕНСКОГО СЕЛЬСКОГО ПОСЕЛЕНИЯ МОРОЗОВСКОГО РАЙОНА В 2023-2024 г.г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360" y="1391568"/>
          <a:ext cx="7807325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569325" cy="60086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Объем налоговых и неналоговых доходов бюджета Вознесенского сельского поселения в 2024 году составил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7628,5 </a:t>
            </a: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тыс. рублей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555875" y="908050"/>
            <a:ext cx="5472113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 на доходы физических лиц – </a:t>
            </a:r>
            <a:r>
              <a:rPr lang="ru-RU" dirty="0" smtClean="0">
                <a:latin typeface="Arial" charset="0"/>
              </a:rPr>
              <a:t>1964,2</a:t>
            </a:r>
            <a:endParaRPr lang="ru-RU" dirty="0">
              <a:latin typeface="Arial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555875" y="1557338"/>
            <a:ext cx="5472113" cy="4318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Госпошлина – </a:t>
            </a:r>
            <a:r>
              <a:rPr lang="ru-RU" dirty="0" smtClean="0">
                <a:latin typeface="Arial" charset="0"/>
              </a:rPr>
              <a:t>0,2</a:t>
            </a:r>
            <a:endParaRPr lang="ru-RU" dirty="0">
              <a:latin typeface="Arial" charset="0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2555875" y="2205038"/>
            <a:ext cx="5545138" cy="4318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Единый сельскохозяйственный налог– </a:t>
            </a:r>
            <a:r>
              <a:rPr lang="ru-RU" dirty="0" smtClean="0">
                <a:latin typeface="Arial" charset="0"/>
              </a:rPr>
              <a:t>36,6</a:t>
            </a:r>
            <a:endParaRPr lang="ru-RU" dirty="0">
              <a:latin typeface="Arial" charset="0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995738" y="2852738"/>
            <a:ext cx="4752975" cy="4318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Налоги на имущество – </a:t>
            </a:r>
            <a:r>
              <a:rPr lang="ru-RU" dirty="0" smtClean="0">
                <a:latin typeface="Arial" charset="0"/>
              </a:rPr>
              <a:t>5692,2</a:t>
            </a:r>
            <a:endParaRPr lang="ru-RU" dirty="0">
              <a:latin typeface="Arial" charset="0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3995738" y="3500438"/>
            <a:ext cx="4681537" cy="433387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Неналоговые доходы – </a:t>
            </a:r>
            <a:r>
              <a:rPr lang="ru-RU" dirty="0" smtClean="0">
                <a:latin typeface="Arial" charset="0"/>
              </a:rPr>
              <a:t>8,5</a:t>
            </a:r>
            <a:endParaRPr lang="ru-RU" dirty="0">
              <a:latin typeface="Arial" charset="0"/>
            </a:endParaRP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 rot="-2455135">
            <a:off x="1554163" y="1092200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13" descr="2_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05263"/>
            <a:ext cx="4286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169863"/>
            <a:ext cx="6611937" cy="1314450"/>
          </a:xfrm>
          <a:solidFill>
            <a:srgbClr val="FF99FF"/>
          </a:solidFill>
        </p:spPr>
        <p:txBody>
          <a:bodyPr/>
          <a:lstStyle/>
          <a:p>
            <a:r>
              <a:rPr lang="ru-RU" sz="2400" smtClean="0">
                <a:solidFill>
                  <a:srgbClr val="0033CC"/>
                </a:solidFill>
              </a:rPr>
              <a:t>Динамика</a:t>
            </a:r>
            <a:r>
              <a:rPr lang="ru-RU" sz="2400" smtClean="0">
                <a:solidFill>
                  <a:srgbClr val="CC3300"/>
                </a:solidFill>
              </a:rPr>
              <a:t> собственных доходов </a:t>
            </a:r>
            <a:r>
              <a:rPr lang="ru-RU" sz="2400" smtClean="0">
                <a:solidFill>
                  <a:srgbClr val="0033CC"/>
                </a:solidFill>
              </a:rPr>
              <a:t>бюджета Вознесенского сельского поселения</a:t>
            </a:r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17525" y="1612900"/>
          <a:ext cx="7888288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AutoShape 12"/>
          <p:cNvSpPr>
            <a:spLocks noChangeArrowheads="1"/>
          </p:cNvSpPr>
          <p:nvPr/>
        </p:nvSpPr>
        <p:spPr bwMode="auto">
          <a:xfrm>
            <a:off x="6948488" y="1916113"/>
            <a:ext cx="1079500" cy="433387"/>
          </a:xfrm>
          <a:prstGeom prst="wedgeRectCallout">
            <a:avLst>
              <a:gd name="adj1" fmla="val 15296"/>
              <a:gd name="adj2" fmla="val 11886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Arial" charset="0"/>
              </a:rPr>
              <a:t>млн. руб.</a:t>
            </a:r>
          </a:p>
          <a:p>
            <a:pPr algn="ctr"/>
            <a:endParaRPr lang="ru-RU" sz="14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632848" cy="699864"/>
          </a:xfrm>
          <a:solidFill>
            <a:srgbClr val="FF99FF"/>
          </a:solidFill>
        </p:spPr>
        <p:txBody>
          <a:bodyPr/>
          <a:lstStyle/>
          <a:p>
            <a:pPr algn="ctr"/>
            <a:r>
              <a:rPr lang="ru-RU" sz="2400" b="1" dirty="0" smtClean="0"/>
              <a:t>Структура налоговых доходов бюджета Вознесенского сельского поселения  в 2024 году</a:t>
            </a:r>
          </a:p>
        </p:txBody>
      </p:sp>
      <p:graphicFrame>
        <p:nvGraphicFramePr>
          <p:cNvPr id="18435" name="Object 1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62050" y="2060575"/>
          <a:ext cx="6748463" cy="3976688"/>
        </p:xfrm>
        <a:graphic>
          <a:graphicData uri="http://schemas.openxmlformats.org/presentationml/2006/ole">
            <p:oleObj spid="_x0000_s18435" name="Worksheet" r:id="rId3" imgW="6076890" imgH="358131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6870700" cy="973138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Безвозмездные поступления </a:t>
            </a:r>
            <a:br>
              <a:rPr lang="ru-RU" sz="2800" b="1" smtClean="0">
                <a:solidFill>
                  <a:srgbClr val="FF0000"/>
                </a:solidFill>
              </a:rPr>
            </a:br>
            <a:endParaRPr lang="ru-RU" sz="2800" b="1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1879600"/>
          <a:ext cx="7593013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2411413" y="4652963"/>
            <a:ext cx="504825" cy="485775"/>
          </a:xfrm>
          <a:prstGeom prst="rightArrow">
            <a:avLst>
              <a:gd name="adj1" fmla="val 50000"/>
              <a:gd name="adj2" fmla="val 259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800" b="1">
                <a:latin typeface="Times New Roman" pitchFamily="18" charset="0"/>
              </a:rPr>
              <a:t>538,5%</a:t>
            </a:r>
          </a:p>
          <a:p>
            <a:pPr algn="ctr"/>
            <a:endParaRPr lang="ru-RU" sz="800">
              <a:latin typeface="Times New Roman" pitchFamily="18" charset="0"/>
            </a:endParaRPr>
          </a:p>
        </p:txBody>
      </p:sp>
      <p:sp>
        <p:nvSpPr>
          <p:cNvPr id="1029" name="AutoShape 19"/>
          <p:cNvSpPr>
            <a:spLocks noChangeArrowheads="1"/>
          </p:cNvSpPr>
          <p:nvPr/>
        </p:nvSpPr>
        <p:spPr bwMode="auto">
          <a:xfrm>
            <a:off x="3563938" y="4652963"/>
            <a:ext cx="576262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  <a:p>
            <a:pPr algn="ctr"/>
            <a:r>
              <a:rPr lang="ru-RU" sz="900" b="1">
                <a:latin typeface="Arial" charset="0"/>
              </a:rPr>
              <a:t>77,0%</a:t>
            </a:r>
          </a:p>
          <a:p>
            <a:pPr algn="ctr"/>
            <a:endParaRPr lang="ru-RU" sz="900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6802437" cy="865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Структура расходов бюджета Вознесенского сельского поселения в 2024 году –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66FF"/>
                </a:solidFill>
              </a:rPr>
              <a:t>20584,8 </a:t>
            </a:r>
            <a:r>
              <a:rPr lang="ru-RU" sz="2400" b="1" dirty="0" smtClean="0">
                <a:solidFill>
                  <a:srgbClr val="0033CC"/>
                </a:solidFill>
              </a:rPr>
              <a:t>тыс</a:t>
            </a:r>
            <a:r>
              <a:rPr lang="ru-RU" sz="2400" b="1" dirty="0" smtClean="0">
                <a:solidFill>
                  <a:srgbClr val="0033CC"/>
                </a:solidFill>
              </a:rPr>
              <a:t>. рублей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3035300"/>
          <a:ext cx="4038600" cy="2205038"/>
        </p:xfrm>
        <a:graphic>
          <a:graphicData uri="http://schemas.openxmlformats.org/presentationml/2006/ole">
            <p:oleObj spid="_x0000_s2050" name="Диаграмма" r:id="rId3" imgW="8058302" imgH="4400702" progId="MSGraph.Chart.8">
              <p:embed followColorScheme="full"/>
            </p:oleObj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841375" y="1412875"/>
          <a:ext cx="7964488" cy="5040313"/>
        </p:xfrm>
        <a:graphic>
          <a:graphicData uri="http://schemas.openxmlformats.org/presentationml/2006/ole">
            <p:oleObj spid="_x0000_s2051" name="Worksheet" r:id="rId4" imgW="7991460" imgH="5057775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2209</TotalTime>
  <Words>617</Words>
  <Application>Microsoft Office PowerPoint</Application>
  <PresentationFormat>Экран (4:3)</PresentationFormat>
  <Paragraphs>155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Поток</vt:lpstr>
      <vt:lpstr>Лист Microsoft Office Excel 97-2003</vt:lpstr>
      <vt:lpstr>Диаграмма</vt:lpstr>
      <vt:lpstr>Worksheet</vt:lpstr>
      <vt:lpstr>ИСПОЛНЕНИЕ БЮДЖЕТА ВОЗНЕСЕНСКОГО СЕЛЬСКОГО ПОСЕЛЕНИЯ  за 2024 год</vt:lpstr>
      <vt:lpstr>Реализация утвержденных Администрацией Вознесенского сельского поселения основных направлений бюджетной и налоговой политики в 2024 году</vt:lpstr>
      <vt:lpstr>Слайд 3</vt:lpstr>
      <vt:lpstr>ДИНАМИКА ДОХОДОВ БЮДЖЕТА  ВОЗНЕСЕНСКОГО СЕЛЬСКОГО ПОСЕЛЕНИЯ МОРОЗОВСКОГО РАЙОНА В 2023-2024 г.г.</vt:lpstr>
      <vt:lpstr>Слайд 5</vt:lpstr>
      <vt:lpstr>Динамика собственных доходов бюджета Вознесенского сельского поселения</vt:lpstr>
      <vt:lpstr>Структура налоговых доходов бюджета Вознесенского сельского поселения  в 2024 году</vt:lpstr>
      <vt:lpstr>Безвозмездные поступления  </vt:lpstr>
      <vt:lpstr>       Структура расходов бюджета Вознесенского сельского поселения в 2024 году – 20584,8 тыс. рублей </vt:lpstr>
      <vt:lpstr>Динамика расходов бюджета Вознесенского сельского поселения на реализацию муниципальных программ </vt:lpstr>
      <vt:lpstr>Слайд 11</vt:lpstr>
      <vt:lpstr>Культура и кинематография</vt:lpstr>
      <vt:lpstr>    Объем межбюджетных трансфертов, предоставляемых бюджету Вознесенского сельского поселения Морозовского района  в 2023-2024 годах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-=:=-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БОКОВСКОГО СЕЛЬСКОГО ПОСЕЛЕНИЯ  НА 2014-2016 ГОДЫ</dc:title>
  <dc:creator>Боковское С/П</dc:creator>
  <cp:lastModifiedBy>User-1</cp:lastModifiedBy>
  <cp:revision>247</cp:revision>
  <dcterms:created xsi:type="dcterms:W3CDTF">2014-05-12T08:21:05Z</dcterms:created>
  <dcterms:modified xsi:type="dcterms:W3CDTF">2026-01-28T14:09:02Z</dcterms:modified>
</cp:coreProperties>
</file>