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sldIdLst>
    <p:sldId id="256" r:id="rId2"/>
    <p:sldId id="297" r:id="rId3"/>
    <p:sldId id="282" r:id="rId4"/>
    <p:sldId id="283" r:id="rId5"/>
    <p:sldId id="257" r:id="rId6"/>
    <p:sldId id="285" r:id="rId7"/>
    <p:sldId id="286" r:id="rId8"/>
    <p:sldId id="259" r:id="rId9"/>
    <p:sldId id="287" r:id="rId10"/>
    <p:sldId id="260" r:id="rId11"/>
    <p:sldId id="261" r:id="rId12"/>
    <p:sldId id="262" r:id="rId13"/>
    <p:sldId id="263" r:id="rId14"/>
    <p:sldId id="264" r:id="rId15"/>
    <p:sldId id="288" r:id="rId16"/>
    <p:sldId id="281" r:id="rId17"/>
    <p:sldId id="279" r:id="rId18"/>
    <p:sldId id="266" r:id="rId19"/>
    <p:sldId id="268" r:id="rId20"/>
    <p:sldId id="291" r:id="rId21"/>
    <p:sldId id="289" r:id="rId22"/>
    <p:sldId id="270" r:id="rId23"/>
    <p:sldId id="271" r:id="rId24"/>
    <p:sldId id="296" r:id="rId25"/>
    <p:sldId id="272" r:id="rId26"/>
    <p:sldId id="273" r:id="rId27"/>
    <p:sldId id="274" r:id="rId28"/>
    <p:sldId id="275" r:id="rId29"/>
    <p:sldId id="294" r:id="rId30"/>
    <p:sldId id="292" r:id="rId31"/>
    <p:sldId id="295" r:id="rId32"/>
    <p:sldId id="293" r:id="rId33"/>
    <p:sldId id="29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E30E5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50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 г</a:t>
                    </a:r>
                    <a:r>
                      <a:rPr lang="ru-RU" sz="900" dirty="0" smtClean="0"/>
                      <a:t>.</a:t>
                    </a:r>
                  </a:p>
                  <a:p>
                    <a:r>
                      <a:rPr lang="ru-RU" dirty="0" smtClean="0"/>
                      <a:t>3673,8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 г.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2971,9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 г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2957,7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8635443483468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 г.</a:t>
                    </a:r>
                    <a:endParaRPr lang="ru-RU" dirty="0" smtClean="0"/>
                  </a:p>
                  <a:p>
                    <a:r>
                      <a:rPr lang="ru-RU" dirty="0" smtClean="0"/>
                      <a:t>2988,9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3673.8</c:v>
                </c:pt>
                <c:pt idx="1">
                  <c:v>2971.9</c:v>
                </c:pt>
                <c:pt idx="2">
                  <c:v>2957.7</c:v>
                </c:pt>
                <c:pt idx="3">
                  <c:v>2988.9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  <a:r>
                      <a:rPr lang="ru-RU" sz="900" dirty="0" smtClean="0"/>
                      <a:t>.</a:t>
                    </a:r>
                  </a:p>
                  <a:p>
                    <a:r>
                      <a:rPr lang="ru-RU" dirty="0" smtClean="0"/>
                      <a:t>5998,6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 г.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6179,1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872506436032433E-2"/>
                  <c:y val="5.3625483843317331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4666,3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445091470357845E-2"/>
                  <c:y val="-5.3627595082838724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4738,3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5998.6</c:v>
                </c:pt>
                <c:pt idx="1">
                  <c:v>6179.1</c:v>
                </c:pt>
                <c:pt idx="2">
                  <c:v>4666.3</c:v>
                </c:pt>
                <c:pt idx="3">
                  <c:v>4738.3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68703360"/>
        <c:axId val="68704896"/>
        <c:axId val="0"/>
      </c:bar3DChart>
      <c:catAx>
        <c:axId val="68703360"/>
        <c:scaling>
          <c:orientation val="minMax"/>
        </c:scaling>
        <c:delete val="1"/>
        <c:axPos val="b"/>
        <c:majorTickMark val="none"/>
        <c:minorTickMark val="cross"/>
        <c:tickLblPos val="none"/>
        <c:crossAx val="68704896"/>
        <c:crosses val="autoZero"/>
        <c:auto val="1"/>
        <c:lblAlgn val="ctr"/>
        <c:lblOffset val="100"/>
        <c:noMultiLvlLbl val="1"/>
      </c:catAx>
      <c:valAx>
        <c:axId val="687048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6870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621"/>
          <c:y val="0"/>
          <c:w val="0.34596969823431983"/>
          <c:h val="0.2559195989320515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03E-2"/>
          <c:y val="9.7057477212116383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187E-3"/>
                  <c:y val="-0.2970751900648807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7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97,3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2,1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4979"/>
                  <c:y val="0.187039565338534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4260.2</c:v>
                </c:pt>
                <c:pt idx="2">
                  <c:v>3.8</c:v>
                </c:pt>
                <c:pt idx="3">
                  <c:v>263.7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52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/>
                      <a:t>СДК </a:t>
                    </a:r>
                    <a:r>
                      <a:rPr lang="ru-RU" smtClean="0"/>
                      <a:t>2021; </a:t>
                    </a:r>
                    <a:r>
                      <a:rPr lang="ru-RU" dirty="0"/>
                      <a:t>3607,3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СДК 2021</c:v>
                </c:pt>
                <c:pt idx="1">
                  <c:v>СДК 2022</c:v>
                </c:pt>
                <c:pt idx="2">
                  <c:v>СДК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3753.5</c:v>
                </c:pt>
                <c:pt idx="1">
                  <c:v>3164.2</c:v>
                </c:pt>
                <c:pt idx="2">
                  <c:v>3047.6</c:v>
                </c:pt>
              </c:numCache>
            </c:numRef>
          </c:val>
        </c:ser>
        <c:gapWidth val="100"/>
        <c:axId val="124578432"/>
        <c:axId val="132120960"/>
      </c:barChart>
      <c:catAx>
        <c:axId val="124578432"/>
        <c:scaling>
          <c:orientation val="minMax"/>
        </c:scaling>
        <c:axPos val="b"/>
        <c:tickLblPos val="nextTo"/>
        <c:crossAx val="132120960"/>
        <c:crosses val="autoZero"/>
        <c:auto val="1"/>
        <c:lblAlgn val="ctr"/>
        <c:lblOffset val="100"/>
      </c:catAx>
      <c:valAx>
        <c:axId val="132120960"/>
        <c:scaling>
          <c:orientation val="minMax"/>
        </c:scaling>
        <c:axPos val="l"/>
        <c:majorGridlines/>
        <c:numFmt formatCode="General" sourceLinked="1"/>
        <c:tickLblPos val="nextTo"/>
        <c:crossAx val="1245784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16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3830</c:v>
                </c:pt>
                <c:pt idx="1">
                  <c:v>3753.5</c:v>
                </c:pt>
                <c:pt idx="2">
                  <c:v>3164.2</c:v>
                </c:pt>
                <c:pt idx="3">
                  <c:v>3047.6</c:v>
                </c:pt>
              </c:numCache>
            </c:numRef>
          </c:val>
        </c:ser>
        <c:shape val="box"/>
        <c:axId val="132143360"/>
        <c:axId val="132153344"/>
        <c:axId val="124572096"/>
      </c:bar3DChart>
      <c:catAx>
        <c:axId val="132143360"/>
        <c:scaling>
          <c:orientation val="minMax"/>
        </c:scaling>
        <c:delete val="1"/>
        <c:axPos val="b"/>
        <c:majorTickMark val="cross"/>
        <c:minorTickMark val="cross"/>
        <c:tickLblPos val="none"/>
        <c:crossAx val="132153344"/>
        <c:crosses val="autoZero"/>
        <c:auto val="1"/>
        <c:lblAlgn val="ctr"/>
        <c:lblOffset val="100"/>
        <c:noMultiLvlLbl val="1"/>
      </c:catAx>
      <c:valAx>
        <c:axId val="1321533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32143360"/>
        <c:crosses val="autoZero"/>
        <c:crossBetween val="between"/>
      </c:valAx>
      <c:serAx>
        <c:axId val="124572096"/>
        <c:scaling>
          <c:orientation val="minMax"/>
        </c:scaling>
        <c:delete val="1"/>
        <c:axPos val="b"/>
        <c:majorTickMark val="cross"/>
        <c:minorTickMark val="cross"/>
        <c:tickLblPos val="none"/>
        <c:crossAx val="132153344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27"/>
          <c:y val="0.1134458917089686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2020 года</c:v>
                </c:pt>
                <c:pt idx="1">
                  <c:v>план 2020 года</c:v>
                </c:pt>
                <c:pt idx="2">
                  <c:v> 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3673.8</c:v>
                </c:pt>
                <c:pt idx="1">
                  <c:v>3612.7</c:v>
                </c:pt>
                <c:pt idx="2">
                  <c:v>2971.9</c:v>
                </c:pt>
                <c:pt idx="3">
                  <c:v>2957.7</c:v>
                </c:pt>
                <c:pt idx="4">
                  <c:v>2988.9</c:v>
                </c:pt>
                <c:pt idx="6">
                  <c:v>0</c:v>
                </c:pt>
              </c:numCache>
            </c:numRef>
          </c:val>
        </c:ser>
        <c:shape val="cylinder"/>
        <c:axId val="92995584"/>
        <c:axId val="92997120"/>
        <c:axId val="91579264"/>
      </c:bar3DChart>
      <c:catAx>
        <c:axId val="92995584"/>
        <c:scaling>
          <c:orientation val="minMax"/>
        </c:scaling>
        <c:axPos val="b"/>
        <c:majorTickMark val="none"/>
        <c:tickLblPos val="nextTo"/>
        <c:crossAx val="92997120"/>
        <c:crosses val="autoZero"/>
        <c:auto val="1"/>
        <c:lblAlgn val="ctr"/>
        <c:lblOffset val="100"/>
        <c:noMultiLvlLbl val="1"/>
      </c:catAx>
      <c:valAx>
        <c:axId val="929971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92995584"/>
        <c:crosses val="autoZero"/>
        <c:crossBetween val="between"/>
      </c:valAx>
      <c:serAx>
        <c:axId val="91579264"/>
        <c:scaling>
          <c:orientation val="minMax"/>
        </c:scaling>
        <c:delete val="1"/>
        <c:axPos val="b"/>
        <c:tickLblPos val="none"/>
        <c:crossAx val="9299712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6947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Доходы, поступающие в порядке возмещения расходов, понесенных в связи с эксплуатацией имущества сельского поселения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23.086241125206097</c:v>
                </c:pt>
                <c:pt idx="1">
                  <c:v>1.3156566506275447</c:v>
                </c:pt>
                <c:pt idx="2">
                  <c:v>3.6407685319156093</c:v>
                </c:pt>
                <c:pt idx="3">
                  <c:v>69.686059423264581</c:v>
                </c:pt>
                <c:pt idx="4">
                  <c:v>0</c:v>
                </c:pt>
                <c:pt idx="5">
                  <c:v>0.22208015074531443</c:v>
                </c:pt>
                <c:pt idx="6">
                  <c:v>1.4906288906087013</c:v>
                </c:pt>
                <c:pt idx="7">
                  <c:v>0.55856522763215455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67E-2"/>
          <c:y val="6.7894298108218717E-2"/>
          <c:w val="0.95370370370370372"/>
          <c:h val="0.92624781646057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17E-3"/>
                  <c:y val="8.091706001348637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14,2%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55,9%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20,1%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3,5%</a:t>
                    </a:r>
                  </a:p>
                  <a:p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6.48148148148148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</a:t>
                    </a:r>
                    <a:r>
                      <a:rPr lang="ru-RU" dirty="0" err="1" smtClean="0"/>
                      <a:t>х</a:t>
                    </a:r>
                    <a:r>
                      <a:rPr lang="ru-RU" baseline="0" dirty="0" smtClean="0"/>
                      <a:t> налог 6,0%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686.1</c:v>
                </c:pt>
                <c:pt idx="1">
                  <c:v>2147.6</c:v>
                </c:pt>
                <c:pt idx="2">
                  <c:v>0</c:v>
                </c:pt>
                <c:pt idx="3">
                  <c:v>44.3</c:v>
                </c:pt>
                <c:pt idx="4">
                  <c:v>16.600000000000001</c:v>
                </c:pt>
                <c:pt idx="5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18"/>
          <c:y val="2.7481475749192328E-2"/>
          <c:w val="0.66791204918829594"/>
          <c:h val="0.6329983168565867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570.20000000000005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92.7</c:v>
                </c:pt>
                <c:pt idx="1">
                  <c:v>96.3</c:v>
                </c:pt>
                <c:pt idx="2">
                  <c:v>97.2</c:v>
                </c:pt>
                <c:pt idx="3">
                  <c:v>100.8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5335.7</c:v>
                </c:pt>
                <c:pt idx="1">
                  <c:v>6082.8</c:v>
                </c:pt>
                <c:pt idx="2">
                  <c:v>4569.1000000000004</c:v>
                </c:pt>
                <c:pt idx="3">
                  <c:v>4637.5</c:v>
                </c:pt>
              </c:numCache>
            </c:numRef>
          </c:val>
        </c:ser>
        <c:gapWidth val="95"/>
        <c:gapDepth val="95"/>
        <c:shape val="cylinder"/>
        <c:axId val="110605056"/>
        <c:axId val="110606592"/>
        <c:axId val="0"/>
      </c:bar3DChart>
      <c:catAx>
        <c:axId val="110605056"/>
        <c:scaling>
          <c:orientation val="minMax"/>
        </c:scaling>
        <c:axPos val="b"/>
        <c:majorTickMark val="none"/>
        <c:tickLblPos val="nextTo"/>
        <c:crossAx val="110606592"/>
        <c:crosses val="autoZero"/>
        <c:auto val="1"/>
        <c:lblAlgn val="ctr"/>
        <c:lblOffset val="100"/>
        <c:noMultiLvlLbl val="1"/>
      </c:catAx>
      <c:valAx>
        <c:axId val="1106065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060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12"/>
          <c:w val="0.8117714103194897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2021 года</c:v>
                </c:pt>
                <c:pt idx="3">
                  <c:v> 2022 года</c:v>
                </c:pt>
                <c:pt idx="4">
                  <c:v>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818.5</c:v>
                </c:pt>
                <c:pt idx="1">
                  <c:v>831.1</c:v>
                </c:pt>
                <c:pt idx="2">
                  <c:v>686.1</c:v>
                </c:pt>
                <c:pt idx="3">
                  <c:v>713.7</c:v>
                </c:pt>
                <c:pt idx="4">
                  <c:v>742.3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2021 года</c:v>
                </c:pt>
                <c:pt idx="3">
                  <c:v> 2022 года</c:v>
                </c:pt>
                <c:pt idx="4">
                  <c:v>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2021 года</c:v>
                </c:pt>
                <c:pt idx="3">
                  <c:v> 2022 года</c:v>
                </c:pt>
                <c:pt idx="4">
                  <c:v>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24486784"/>
        <c:axId val="124488320"/>
        <c:axId val="0"/>
      </c:bar3DChart>
      <c:catAx>
        <c:axId val="124486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24488320"/>
        <c:crosses val="autoZero"/>
        <c:auto val="1"/>
        <c:lblAlgn val="ctr"/>
        <c:lblOffset val="100"/>
        <c:noMultiLvlLbl val="1"/>
      </c:catAx>
      <c:valAx>
        <c:axId val="124488320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2448678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2019 года 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</c:v>
                </c:pt>
                <c:pt idx="1">
                  <c:v>65.7</c:v>
                </c:pt>
                <c:pt idx="2">
                  <c:v>108.2</c:v>
                </c:pt>
                <c:pt idx="3">
                  <c:v>108.2</c:v>
                </c:pt>
                <c:pt idx="4">
                  <c:v>108.2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2019 года 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2019 года 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24438016"/>
        <c:axId val="124439552"/>
        <c:axId val="124421440"/>
      </c:bar3DChart>
      <c:catAx>
        <c:axId val="124438016"/>
        <c:scaling>
          <c:orientation val="minMax"/>
        </c:scaling>
        <c:axPos val="b"/>
        <c:majorTickMark val="none"/>
        <c:tickLblPos val="nextTo"/>
        <c:crossAx val="124439552"/>
        <c:crosses val="autoZero"/>
        <c:auto val="1"/>
        <c:lblAlgn val="ctr"/>
        <c:lblOffset val="100"/>
        <c:noMultiLvlLbl val="1"/>
      </c:catAx>
      <c:valAx>
        <c:axId val="1244395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24438016"/>
        <c:crosses val="autoZero"/>
        <c:crossBetween val="between"/>
      </c:valAx>
      <c:serAx>
        <c:axId val="124421440"/>
        <c:scaling>
          <c:orientation val="minMax"/>
        </c:scaling>
        <c:delete val="1"/>
        <c:axPos val="b"/>
        <c:majorTickMark val="cross"/>
        <c:minorTickMark val="cross"/>
        <c:tickLblPos val="none"/>
        <c:crossAx val="124439552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22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2020года </c:v>
                </c:pt>
                <c:pt idx="2">
                  <c:v> 2021 год</c:v>
                </c:pt>
                <c:pt idx="3">
                  <c:v> 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2076.3000000000002</c:v>
                </c:pt>
                <c:pt idx="1">
                  <c:v>2071</c:v>
                </c:pt>
                <c:pt idx="2">
                  <c:v>2071</c:v>
                </c:pt>
                <c:pt idx="3">
                  <c:v>2071</c:v>
                </c:pt>
                <c:pt idx="4">
                  <c:v>2071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2017ф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2020года </c:v>
                </c:pt>
                <c:pt idx="2">
                  <c:v> 2021 год</c:v>
                </c:pt>
                <c:pt idx="3">
                  <c:v> 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2020года </c:v>
                </c:pt>
                <c:pt idx="2">
                  <c:v> 2021 год</c:v>
                </c:pt>
                <c:pt idx="3">
                  <c:v> 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24626816"/>
        <c:axId val="124628352"/>
        <c:axId val="0"/>
      </c:bar3DChart>
      <c:catAx>
        <c:axId val="124626816"/>
        <c:scaling>
          <c:orientation val="minMax"/>
        </c:scaling>
        <c:axPos val="b"/>
        <c:numFmt formatCode="General" sourceLinked="1"/>
        <c:majorTickMark val="none"/>
        <c:tickLblPos val="nextTo"/>
        <c:crossAx val="124628352"/>
        <c:crosses val="autoZero"/>
        <c:auto val="1"/>
        <c:lblAlgn val="ctr"/>
        <c:lblOffset val="100"/>
        <c:noMultiLvlLbl val="1"/>
      </c:catAx>
      <c:valAx>
        <c:axId val="1246283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246268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79"/>
          <c:y val="0"/>
          <c:w val="0.61002916393871165"/>
          <c:h val="0.9436464740784527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19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19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49.572143928669512</c:v>
                </c:pt>
                <c:pt idx="1">
                  <c:v>51.716752267511751</c:v>
                </c:pt>
                <c:pt idx="2">
                  <c:v>54.205141657922361</c:v>
                </c:pt>
                <c:pt idx="3">
                  <c:v>56.202764261310683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4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746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42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953104420607793E-2"/>
                  <c:y val="-6.4825994100664419E-2"/>
                </c:manualLayout>
              </c:layout>
              <c:showVal val="1"/>
            </c:dLbl>
            <c:dLbl>
              <c:idx val="1"/>
              <c:layout>
                <c:manualLayout>
                  <c:x val="4.0546856841712733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2.162499031558014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5140609262817736E-2"/>
                  <c:y val="-7.9952059390819424E-2"/>
                </c:manualLayout>
              </c:layout>
              <c:showVal val="1"/>
            </c:dLbl>
            <c:numFmt formatCode="#,##0.0" sourceLinked="0"/>
            <c:spPr>
              <a:ln w="19050"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0.65076380231993058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-1.3515618947237585E-2"/>
                  <c:y val="-6.4825994100664391E-2"/>
                </c:manualLayout>
              </c:layout>
              <c:showVal val="1"/>
            </c:dLbl>
            <c:dLbl>
              <c:idx val="3"/>
              <c:layout>
                <c:manualLayout>
                  <c:x val="2.703123789447542E-3"/>
                  <c:y val="-9.075639174093073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1,3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7.6179509391704867</c:v>
                </c:pt>
                <c:pt idx="1">
                  <c:v>4.671620587913889</c:v>
                </c:pt>
                <c:pt idx="2">
                  <c:v>2.5865687303252884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4.1898418736436675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437485473370359E-2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898418736436523E-2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9195294946988979E-2"/>
                  <c:y val="-9.075639174093073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txPr>
              <a:bodyPr anchor="t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0.10927767457108513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026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Лист1!$I$2:$I$5</c:f>
              <c:numCache>
                <c:formatCode>0.0</c:formatCode>
                <c:ptCount val="4"/>
                <c:pt idx="0">
                  <c:v>40.461450696190489</c:v>
                </c:pt>
                <c:pt idx="1">
                  <c:v>41.017375150256804</c:v>
                </c:pt>
                <c:pt idx="2">
                  <c:v>41.503147953830009</c:v>
                </c:pt>
                <c:pt idx="3">
                  <c:v>39.439900610829277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Лист1!$K$2:$K$5</c:f>
              <c:numCache>
                <c:formatCode>0.0</c:formatCode>
                <c:ptCount val="4"/>
                <c:pt idx="0">
                  <c:v>0.72048849542563742</c:v>
                </c:pt>
                <c:pt idx="1">
                  <c:v>0.7463665173205114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341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29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2.1855534914217024E-2</c:v>
                </c:pt>
                <c:pt idx="2">
                  <c:v>2.6232948583420776E-2</c:v>
                </c:pt>
                <c:pt idx="3">
                  <c:v>2.58825965420851E-2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651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7017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846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1400448"/>
        <c:axId val="131401984"/>
        <c:axId val="0"/>
      </c:bar3DChart>
      <c:catAx>
        <c:axId val="1314004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31401984"/>
        <c:crosses val="autoZero"/>
        <c:auto val="1"/>
        <c:lblAlgn val="ctr"/>
        <c:lblOffset val="100"/>
      </c:catAx>
      <c:valAx>
        <c:axId val="1314019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31400448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2260341470516365"/>
          <c:y val="4.948077951811683E-2"/>
          <c:w val="0.24901378550563813"/>
          <c:h val="0.83189071392306069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2019-2021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</a:t>
          </a:r>
          <a:r>
            <a:rPr lang="ru-RU" sz="1400" b="1" i="1" dirty="0" smtClean="0"/>
            <a:t>2022 </a:t>
          </a:r>
          <a:r>
            <a:rPr lang="ru-RU" sz="1400" b="1" i="1" dirty="0" smtClean="0"/>
            <a:t>года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2019-2021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93458" y="-450755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</a:t>
          </a:r>
          <a:r>
            <a:rPr lang="ru-RU" sz="1400" b="1" i="1" kern="1200" dirty="0" smtClean="0"/>
            <a:t>2022 </a:t>
          </a:r>
          <a:r>
            <a:rPr lang="ru-RU" sz="1400" b="1" i="1" kern="1200" dirty="0" smtClean="0"/>
            <a:t>года</a:t>
          </a:r>
          <a:endParaRPr lang="ru-RU" sz="1400" b="1" i="1" kern="1200" dirty="0"/>
        </a:p>
      </dsp:txBody>
      <dsp:txXfrm rot="5400000">
        <a:off x="4093458" y="-450755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0.25666</cdr:x>
      <cdr:y>0.36756</cdr:y>
    </cdr:from>
    <cdr:to>
      <cdr:x>0.27965</cdr:x>
      <cdr:y>0.39206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11760" y="2160240"/>
          <a:ext cx="216027" cy="14399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0.14938</cdr:x>
      <cdr:y>0.36756</cdr:y>
    </cdr:from>
    <cdr:to>
      <cdr:x>0.16471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 flipV="1">
          <a:off x="1403652" y="2160250"/>
          <a:ext cx="144011" cy="2880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0.36756</cdr:y>
    </cdr:from>
    <cdr:to>
      <cdr:x>0.40235</cdr:x>
      <cdr:y>0.39207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3707904" y="2160240"/>
          <a:ext cx="72823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0.23368</cdr:x>
      <cdr:y>0.36756</cdr:y>
    </cdr:from>
    <cdr:to>
      <cdr:x>0.24901</cdr:x>
      <cdr:y>0.40432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2195736" y="2160240"/>
          <a:ext cx="144078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0.15058</cdr:x>
      <cdr:y>0.47536</cdr:y>
    </cdr:from>
    <cdr:to>
      <cdr:x>0.17884</cdr:x>
      <cdr:y>0.51431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V="1">
          <a:off x="1414884" y="2793806"/>
          <a:ext cx="265557" cy="228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0.6245</cdr:x>
      <cdr:y>0.47783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5868136" y="2808335"/>
          <a:ext cx="216032" cy="288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0.58809</cdr:y>
    </cdr:from>
    <cdr:to>
      <cdr:x>0.4174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H="1" flipV="1">
          <a:off x="3707904" y="3456384"/>
          <a:ext cx="214241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0.14172</cdr:x>
      <cdr:y>0.58809</cdr:y>
    </cdr:from>
    <cdr:to>
      <cdr:x>0.17237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1331640" y="3456364"/>
          <a:ext cx="288041" cy="3600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0.17237</cdr:x>
      <cdr:y>0.36756</cdr:y>
    </cdr:from>
    <cdr:to>
      <cdr:x>0.18778</cdr:x>
      <cdr:y>0.39206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V="1">
          <a:off x="1619672" y="2160239"/>
          <a:ext cx="14483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0.38694</cdr:x>
      <cdr:y>0.47783</cdr:y>
    </cdr:from>
    <cdr:to>
      <cdr:x>0.40244</cdr:x>
      <cdr:y>0.51459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 flipH="1" flipV="1">
          <a:off x="3635896" y="2808312"/>
          <a:ext cx="145646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0.13505</cdr:x>
      <cdr:y>0.60071</cdr:y>
    </cdr:from>
    <cdr:to>
      <cdr:x>0.14224</cdr:x>
      <cdr:y>0.62448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H="1" flipV="1">
          <a:off x="1269027" y="3530563"/>
          <a:ext cx="67566" cy="13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0.16471</cdr:x>
      <cdr:y>0.24504</cdr:y>
    </cdr:from>
    <cdr:to>
      <cdr:x>0.17237</cdr:x>
      <cdr:y>0.28179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>
          <a:off x="1547703" y="1440167"/>
          <a:ext cx="71969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0.24504</cdr:y>
    </cdr:from>
    <cdr:to>
      <cdr:x>0.19536</cdr:x>
      <cdr:y>0.26954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flipV="1">
          <a:off x="1691681" y="1440159"/>
          <a:ext cx="14401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0.24504</cdr:y>
    </cdr:from>
    <cdr:to>
      <cdr:x>0.249</cdr:x>
      <cdr:y>0.28179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>
          <a:off x="2339752" y="1440160"/>
          <a:ext cx="0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0.23279</cdr:y>
    </cdr:from>
    <cdr:to>
      <cdr:x>0.27965</cdr:x>
      <cdr:y>0.28179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 flipV="1">
          <a:off x="2411760" y="1368152"/>
          <a:ext cx="21602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0.24504</cdr:y>
    </cdr:from>
    <cdr:to>
      <cdr:x>0.40993</cdr:x>
      <cdr:y>0.28179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V="1">
          <a:off x="3851920" y="1440160"/>
          <a:ext cx="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0.13405</cdr:x>
      <cdr:y>0.47783</cdr:y>
    </cdr:from>
    <cdr:to>
      <cdr:x>0.14172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>
          <a:off x="1259632" y="2808312"/>
          <a:ext cx="7200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3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                   Вознесенского сельского поселения Морозовского района    на </a:t>
            </a:r>
            <a:r>
              <a:rPr lang="ru-RU" i="1" dirty="0" smtClean="0">
                <a:solidFill>
                  <a:schemeClr val="accent2"/>
                </a:solidFill>
              </a:rPr>
              <a:t>2021год </a:t>
            </a:r>
            <a:r>
              <a:rPr lang="ru-RU" i="1" dirty="0" smtClean="0">
                <a:solidFill>
                  <a:schemeClr val="accent2"/>
                </a:solidFill>
              </a:rPr>
              <a:t>и на плановый период </a:t>
            </a:r>
            <a:r>
              <a:rPr lang="ru-RU" i="1" dirty="0" smtClean="0">
                <a:solidFill>
                  <a:schemeClr val="accent2"/>
                </a:solidFill>
              </a:rPr>
              <a:t>2022 </a:t>
            </a:r>
            <a:r>
              <a:rPr lang="ru-RU" i="1" dirty="0" smtClean="0">
                <a:solidFill>
                  <a:schemeClr val="accent2"/>
                </a:solidFill>
              </a:rPr>
              <a:t>и </a:t>
            </a:r>
            <a:r>
              <a:rPr lang="ru-RU" i="1" dirty="0" smtClean="0">
                <a:solidFill>
                  <a:schemeClr val="accent2"/>
                </a:solidFill>
              </a:rPr>
              <a:t>2023 </a:t>
            </a:r>
            <a:r>
              <a:rPr lang="ru-RU" i="1" dirty="0" smtClean="0">
                <a:solidFill>
                  <a:schemeClr val="accent2"/>
                </a:solidFill>
              </a:rPr>
              <a:t>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</a:t>
            </a:r>
            <a:r>
              <a:rPr lang="ru-RU" sz="2800" dirty="0" smtClean="0"/>
              <a:t>2021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9 151,0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9 151,0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857362"/>
          <a:ext cx="3714776" cy="53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</a:t>
                      </a:r>
                      <a:r>
                        <a:rPr lang="ru-RU" sz="1600" baseline="0" dirty="0" smtClean="0"/>
                        <a:t>686,1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</a:t>
                      </a:r>
                      <a:r>
                        <a:rPr lang="ru-RU" sz="1600" dirty="0" smtClean="0"/>
                        <a:t>39,1</a:t>
                      </a:r>
                      <a:endParaRPr lang="ru-RU" sz="1600" dirty="0" smtClean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</a:t>
                      </a:r>
                      <a:r>
                        <a:rPr lang="ru-RU" sz="1600" baseline="0" dirty="0" smtClean="0"/>
                        <a:t>2 179,2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</a:t>
                      </a:r>
                      <a:r>
                        <a:rPr lang="ru-RU" sz="1600" baseline="0" dirty="0" smtClean="0"/>
                        <a:t>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44,3</a:t>
                      </a:r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Доходы,</a:t>
                      </a:r>
                      <a:r>
                        <a:rPr lang="ru-RU" sz="1600" baseline="0" dirty="0" smtClean="0"/>
                        <a:t> поступающие в порядке возмещения расходов, понесенных в связи с эксплуатацией имущества  сельского поселения </a:t>
                      </a:r>
                      <a:r>
                        <a:rPr lang="ru-RU" sz="1600" baseline="0" dirty="0" smtClean="0"/>
                        <a:t>6,6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из областного бюджета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6179,1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5214942" y="1857362"/>
          <a:ext cx="3643338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4732,6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</a:t>
                      </a:r>
                      <a:r>
                        <a:rPr lang="ru-RU" dirty="0" smtClean="0"/>
                        <a:t>3755,5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</a:t>
                      </a:r>
                      <a:r>
                        <a:rPr lang="ru-RU" dirty="0" smtClean="0"/>
                        <a:t>427,5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68,3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96,1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60,0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1,0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10,0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6130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Вознесенского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683568" y="1628800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Вознесенского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4522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7400,30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7001,50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Вознесенского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Вознесенского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4499992" y="1772816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429257" y="4000503"/>
            <a:ext cx="92869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1571604" y="2643182"/>
            <a:ext cx="115570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571736" y="4000504"/>
            <a:ext cx="8572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13,4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27784" y="4941168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поселения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91880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572968" cy="324722"/>
              <a:chOff x="395536" y="5013176"/>
              <a:chExt cx="3572968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28493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686,1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39,1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2527676" cy="569144"/>
              <a:chOff x="395536" y="5848873"/>
              <a:chExt cx="252767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223964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 – 2071,0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44,3</a:t>
                  </a:r>
                  <a:endParaRPr lang="ru-RU" sz="1400" b="1" dirty="0" smtClean="0">
                    <a:solidFill>
                      <a:prstClr val="black"/>
                    </a:solidFill>
                    <a:cs typeface="Arial" charset="0"/>
                  </a:endParaRP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764663"/>
              <a:chOff x="5220072" y="5805264"/>
              <a:chExt cx="3733818" cy="764663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Доходы, в порядке возмещения расходов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6,6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4025723" cy="563522"/>
              <a:chOff x="395536" y="5733256"/>
              <a:chExt cx="402572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373769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</a:t>
                </a:r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 имущество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108,2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</a:t>
            </a:r>
            <a:r>
              <a:rPr lang="ru-RU" sz="3200" dirty="0" smtClean="0">
                <a:latin typeface="+mn-lt"/>
              </a:rPr>
              <a:t>2022-2023 </a:t>
            </a:r>
            <a:r>
              <a:rPr lang="ru-RU" sz="3200" dirty="0" smtClean="0">
                <a:latin typeface="+mn-lt"/>
              </a:rPr>
              <a:t>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2019-2022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922630" cy="92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1368276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Вознесенского сельского поселения от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25.12.2020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111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 бюджете Вознесенского сельского поселения Морозовского района на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2021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 и плановый период 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4" cstate="print"/>
          <a:srcRect t="15984" b="15984"/>
          <a:stretch>
            <a:fillRect/>
          </a:stretch>
        </p:blipFill>
        <p:spPr bwMode="auto">
          <a:xfrm>
            <a:off x="251521" y="335699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C:\Users\User-1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988" y="3068960"/>
            <a:ext cx="40054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2021-2023годы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6179,1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4666,3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4738,3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6082,8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4569,1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4637,5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Вознесенского сельского поселения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8555,0 тыс.руб.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Социальные программы (4193,8 тыс. руб.- 49,0%)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Инфраструктурные программы (4269,0 тыс.руб.-49,9%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4365104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Противодействие преступности и защита от ЧС (92,4тыс.руб.- 1,1%)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Вознесенского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2020</a:t>
            </a:r>
            <a:r>
              <a:rPr lang="ru-RU" dirty="0" smtClean="0"/>
              <a:t>                        </a:t>
            </a:r>
            <a:r>
              <a:rPr lang="ru-RU" sz="1600" dirty="0" smtClean="0"/>
              <a:t>2021                                2022                                   2023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8555,0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5323,7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83,5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86,6 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</a:t>
            </a:r>
            <a:r>
              <a:rPr lang="ru-RU" dirty="0" smtClean="0"/>
              <a:t>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8555,0 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83,1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5518,5 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88,2 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2021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398000" cy="5267325"/>
        </p:xfrm>
        <a:graphic>
          <a:graphicData uri="http://schemas.openxmlformats.org/presentationml/2006/ole">
            <p:oleObj spid="_x0000_s2050" name="Worksheet" r:id="rId3" imgW="9401130" imgH="52672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Вознесенского сельского поселения – 5,0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4260,2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-3,8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263,7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785794"/>
            <a:ext cx="2400300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«Вознесенский СДК» учреждениями культуры – </a:t>
            </a:r>
            <a:r>
              <a:rPr lang="ru-RU" dirty="0" smtClean="0"/>
              <a:t>3753,5 </a:t>
            </a:r>
            <a:r>
              <a:rPr lang="ru-RU" dirty="0" smtClean="0"/>
              <a:t>тыс.рублей  в </a:t>
            </a:r>
            <a:r>
              <a:rPr lang="ru-RU" dirty="0" smtClean="0"/>
              <a:t>2021 </a:t>
            </a:r>
            <a:r>
              <a:rPr lang="ru-RU" dirty="0" smtClean="0"/>
              <a:t>году; </a:t>
            </a:r>
            <a:r>
              <a:rPr lang="ru-RU" dirty="0" smtClean="0"/>
              <a:t>3164,2 </a:t>
            </a:r>
            <a:r>
              <a:rPr lang="ru-RU" dirty="0" smtClean="0"/>
              <a:t>тыс.рублей в </a:t>
            </a:r>
            <a:r>
              <a:rPr lang="ru-RU" dirty="0" smtClean="0"/>
              <a:t>2022 </a:t>
            </a:r>
            <a:r>
              <a:rPr lang="ru-RU" dirty="0" smtClean="0"/>
              <a:t>году;  </a:t>
            </a:r>
            <a:r>
              <a:rPr lang="ru-RU" dirty="0" smtClean="0"/>
              <a:t>3 047,6 тыс.рублей </a:t>
            </a:r>
            <a:r>
              <a:rPr lang="ru-RU" dirty="0" smtClean="0"/>
              <a:t>в </a:t>
            </a:r>
            <a:r>
              <a:rPr lang="ru-RU" dirty="0" smtClean="0"/>
              <a:t>2023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140968"/>
            <a:ext cx="4752528" cy="331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9664" y="76470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бюджета поселения на культуру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200920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благоустройству территории Вознесенского сельского поселения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4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427,5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744416" cy="2350790"/>
          </a:xfrm>
          <a:prstGeom prst="rect">
            <a:avLst/>
          </a:prstGeom>
          <a:noFill/>
        </p:spPr>
      </p:pic>
      <p:pic>
        <p:nvPicPr>
          <p:cNvPr id="5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Вознесенского сельского поселения , а именно: проекта бюджета поселения на предстоящий 2020 год и на плановый период 2021 и 2022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Вознесенского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Вознесенском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Вознесенского 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539552" y="3284984"/>
          <a:ext cx="8064895" cy="1792663"/>
        </p:xfrm>
        <a:graphic>
          <a:graphicData uri="http://schemas.openxmlformats.org/drawingml/2006/table">
            <a:tbl>
              <a:tblPr/>
              <a:tblGrid>
                <a:gridCol w="3768045"/>
                <a:gridCol w="1329764"/>
                <a:gridCol w="1379245"/>
                <a:gridCol w="1587841"/>
              </a:tblGrid>
              <a:tr h="93610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655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68,3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                               Вознесенского 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Вознесенского сельского поселения             В.С. </a:t>
            </a:r>
            <a:r>
              <a:rPr lang="ru-RU" sz="2800" cap="none" dirty="0" err="1" smtClean="0">
                <a:solidFill>
                  <a:srgbClr val="002060"/>
                </a:solidFill>
                <a:latin typeface="+mn-lt"/>
              </a:rPr>
              <a:t>Скребец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Вознесенского 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Глава Администрации Вознесенского сельского поселения  С.И. </a:t>
            </a:r>
            <a:r>
              <a:rPr lang="ru-RU" dirty="0" err="1" smtClean="0">
                <a:solidFill>
                  <a:srgbClr val="002060"/>
                </a:solidFill>
              </a:rPr>
              <a:t>Чмира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Вознесенского сельского поселения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Л.А.Хоменко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бюджета поселения на 2021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2022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2023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Вознесенского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26.06.2020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Вознесенского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2020-2022 годы (Администрации Вознесенского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09.11.2020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37а)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Вознесенского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бюджета  поселения на </a:t>
            </a:r>
            <a:r>
              <a:rPr lang="ru-RU" dirty="0" smtClean="0">
                <a:solidFill>
                  <a:schemeClr val="tx1"/>
                </a:solidFill>
              </a:rPr>
              <a:t>2021 год </a:t>
            </a:r>
            <a:r>
              <a:rPr lang="ru-RU" dirty="0" smtClean="0">
                <a:solidFill>
                  <a:schemeClr val="tx1"/>
                </a:solidFill>
              </a:rPr>
              <a:t>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местного бюджета 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Вознесенского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2020 год и плановый период 2021 и 2022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2021-2023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9 151,0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7 624,0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7 727,2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2 971,9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2 957,7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2 988,9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6 179,1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4 666,3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4 738,3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9 151,0</a:t>
                      </a:r>
                      <a:endParaRPr kumimoji="0" lang="ru-RU" sz="1600" b="1" kern="120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7 624,0</a:t>
                      </a:r>
                      <a:endParaRPr kumimoji="0" lang="ru-RU" sz="1600" b="1" kern="120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7 727,2</a:t>
                      </a:r>
                      <a:endParaRPr kumimoji="0" lang="ru-RU" sz="1600" b="1" kern="1200" dirty="0"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2221</TotalTime>
  <Words>1647</Words>
  <Application>Microsoft Office PowerPoint</Application>
  <PresentationFormat>Экран (4:3)</PresentationFormat>
  <Paragraphs>351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Апекс</vt:lpstr>
      <vt:lpstr>Лист Microsoft Office Excel 97-2003</vt:lpstr>
      <vt:lpstr> бюджет                      Вознесенского сельского поселения Морозовского района    на 2021год и на плановый период 2022 и 2023 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Слайд 7</vt:lpstr>
      <vt:lpstr>Бюджет на 2020 год и плановый период 2021 и 2022 годов содержит приоритетные пути реализации основных задач:</vt:lpstr>
      <vt:lpstr>Основные характеристики  бюджета поселения на 2021-2023 годы</vt:lpstr>
      <vt:lpstr>Основные параметры местного бюджета на 2021 год</vt:lpstr>
      <vt:lpstr>Динамика доходов бюджета  Вознесенского сельского поселения </vt:lpstr>
      <vt:lpstr>Слайд 12</vt:lpstr>
      <vt:lpstr>Основные направления налоговой политики Вознесенского сельского поселения </vt:lpstr>
      <vt:lpstr>Налоговые и неналоговые доходы бюджета Вознесенского сельского поселения</vt:lpstr>
      <vt:lpstr>Слайд 15</vt:lpstr>
      <vt:lpstr>Структура налоговых и неналоговых доходов бюджета поселения в 2022-2023 годах</vt:lpstr>
      <vt:lpstr>Структура безвозмездных поступлений (в сопоставимых условиях) в 2019-2022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2021-2023годы </vt:lpstr>
      <vt:lpstr>Слайд 21</vt:lpstr>
      <vt:lpstr>Структура муниципальных программ Вознесенского сельского поселения на 2021 год</vt:lpstr>
      <vt:lpstr>Расходы  бюджета поселения ,формируемые в рамках муниципальных программ Вознесенского сельского поселения и непрограммные расходы</vt:lpstr>
      <vt:lpstr>Слайд 24</vt:lpstr>
      <vt:lpstr>Раздел «Общегосударственные вопросы»</vt:lpstr>
      <vt:lpstr>Культура</vt:lpstr>
      <vt:lpstr>Динамика расходов бюджета поселения на культуру</vt:lpstr>
      <vt:lpstr>Финансирование мероприятий по благоустройству территории Вознесенского сельского поселения в 2021 году</vt:lpstr>
      <vt:lpstr>Слайд 29</vt:lpstr>
      <vt:lpstr>Слайд 30</vt:lpstr>
      <vt:lpstr>Слайд 31</vt:lpstr>
      <vt:lpstr>Слайд 32</vt:lpstr>
      <vt:lpstr>             Собрание депутатов                                 Вознесенского сельского поселения  Председатель собрания депутатов – глава Вознесенского сельского поселения             В.С. Скребец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User-1</cp:lastModifiedBy>
  <cp:revision>232</cp:revision>
  <dcterms:created xsi:type="dcterms:W3CDTF">2015-12-04T10:25:22Z</dcterms:created>
  <dcterms:modified xsi:type="dcterms:W3CDTF">2021-02-01T07:30:44Z</dcterms:modified>
</cp:coreProperties>
</file>