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97" r:id="rId3"/>
    <p:sldId id="282" r:id="rId4"/>
    <p:sldId id="283" r:id="rId5"/>
    <p:sldId id="257" r:id="rId6"/>
    <p:sldId id="285" r:id="rId7"/>
    <p:sldId id="286" r:id="rId8"/>
    <p:sldId id="259" r:id="rId9"/>
    <p:sldId id="287" r:id="rId10"/>
    <p:sldId id="260" r:id="rId11"/>
    <p:sldId id="261" r:id="rId12"/>
    <p:sldId id="262" r:id="rId13"/>
    <p:sldId id="263" r:id="rId14"/>
    <p:sldId id="264" r:id="rId15"/>
    <p:sldId id="288" r:id="rId16"/>
    <p:sldId id="281" r:id="rId17"/>
    <p:sldId id="279" r:id="rId18"/>
    <p:sldId id="266" r:id="rId19"/>
    <p:sldId id="268" r:id="rId20"/>
    <p:sldId id="291" r:id="rId21"/>
    <p:sldId id="289" r:id="rId22"/>
    <p:sldId id="270" r:id="rId23"/>
    <p:sldId id="271" r:id="rId24"/>
    <p:sldId id="296" r:id="rId25"/>
    <p:sldId id="272" r:id="rId26"/>
    <p:sldId id="273" r:id="rId27"/>
    <p:sldId id="275" r:id="rId28"/>
    <p:sldId id="294" r:id="rId29"/>
    <p:sldId id="292" r:id="rId30"/>
    <p:sldId id="295" r:id="rId31"/>
    <p:sldId id="293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CB"/>
    <a:srgbClr val="00FF00"/>
    <a:srgbClr val="EE30E5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5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 </a:t>
                    </a:r>
                    <a:r>
                      <a:rPr lang="ru-RU" sz="900" dirty="0" smtClean="0"/>
                      <a:t>г.</a:t>
                    </a:r>
                  </a:p>
                  <a:p>
                    <a:r>
                      <a:rPr lang="ru-RU" dirty="0" smtClean="0"/>
                      <a:t>3823,9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 </a:t>
                    </a:r>
                    <a:r>
                      <a:rPr lang="ru-RU" sz="900" dirty="0" smtClean="0"/>
                      <a:t>г.</a:t>
                    </a:r>
                  </a:p>
                  <a:p>
                    <a:r>
                      <a:rPr lang="ru-RU" dirty="0" smtClean="0"/>
                      <a:t>3596,5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2023 </a:t>
                    </a:r>
                    <a:r>
                      <a:rPr lang="ru-RU" sz="900" dirty="0" smtClean="0"/>
                      <a:t>г</a:t>
                    </a:r>
                  </a:p>
                  <a:p>
                    <a:r>
                      <a:rPr lang="ru-RU" dirty="0" smtClean="0"/>
                      <a:t>3656,0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7.8635443483468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 </a:t>
                    </a:r>
                    <a:r>
                      <a:rPr lang="ru-RU" sz="900" dirty="0" smtClean="0"/>
                      <a:t>г.</a:t>
                    </a:r>
                    <a:endParaRPr lang="ru-RU" dirty="0" smtClean="0"/>
                  </a:p>
                  <a:p>
                    <a:r>
                      <a:rPr lang="ru-RU" dirty="0" smtClean="0"/>
                      <a:t>3706,8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3823.9</c:v>
                </c:pt>
                <c:pt idx="1">
                  <c:v>3596.5</c:v>
                </c:pt>
                <c:pt idx="2">
                  <c:v>3656</c:v>
                </c:pt>
                <c:pt idx="3">
                  <c:v>3706.8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  <a:r>
                      <a:rPr lang="ru-RU" sz="900" dirty="0" smtClean="0"/>
                      <a:t>.</a:t>
                    </a:r>
                  </a:p>
                  <a:p>
                    <a:r>
                      <a:rPr lang="ru-RU" dirty="0" smtClean="0"/>
                      <a:t>6244,4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 </a:t>
                    </a:r>
                    <a:r>
                      <a:rPr lang="ru-RU" sz="900" dirty="0" smtClean="0"/>
                      <a:t>г.</a:t>
                    </a:r>
                  </a:p>
                  <a:p>
                    <a:r>
                      <a:rPr lang="ru-RU" dirty="0" smtClean="0"/>
                      <a:t>7336,2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872506436032419E-2"/>
                  <c:y val="5.3625483843317313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5110,1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445091470357855E-2"/>
                  <c:y val="-5.3627595082838724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4612,5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6244.4</c:v>
                </c:pt>
                <c:pt idx="1">
                  <c:v>7336.2</c:v>
                </c:pt>
                <c:pt idx="2">
                  <c:v>5110.1000000000004</c:v>
                </c:pt>
                <c:pt idx="3">
                  <c:v>4612.5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88627072"/>
        <c:axId val="88628608"/>
        <c:axId val="0"/>
      </c:bar3DChart>
      <c:catAx>
        <c:axId val="88627072"/>
        <c:scaling>
          <c:orientation val="minMax"/>
        </c:scaling>
        <c:delete val="1"/>
        <c:axPos val="b"/>
        <c:majorTickMark val="none"/>
        <c:minorTickMark val="cross"/>
        <c:tickLblPos val="none"/>
        <c:crossAx val="88628608"/>
        <c:crosses val="autoZero"/>
        <c:auto val="1"/>
        <c:lblAlgn val="ctr"/>
        <c:lblOffset val="100"/>
        <c:noMultiLvlLbl val="1"/>
      </c:catAx>
      <c:valAx>
        <c:axId val="8862860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8862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665"/>
          <c:y val="0"/>
          <c:w val="0.34596969823432006"/>
          <c:h val="0.25591959893205174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17E-2"/>
          <c:y val="9.7057477212116397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204E-3"/>
                  <c:y val="-0.2970751900648809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137,7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2,4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5006"/>
                  <c:y val="0.1870395653385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0104</a:t>
                    </a:r>
                  </a:p>
                  <a:p>
                    <a:r>
                      <a:rPr lang="ru-RU" dirty="0" smtClean="0"/>
                      <a:t>5476,6</a:t>
                    </a:r>
                  </a:p>
                  <a:p>
                    <a:r>
                      <a:rPr lang="ru-RU" dirty="0" smtClean="0"/>
                      <a:t>97,4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5476.6</c:v>
                </c:pt>
                <c:pt idx="2">
                  <c:v>3</c:v>
                </c:pt>
                <c:pt idx="3">
                  <c:v>137.69999999999999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555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2.34799195185480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2022; 4205,0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>
                <c:manualLayout>
                  <c:x val="2.347991951854814E-2"/>
                  <c:y val="-7.11106133990313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2023</a:t>
                    </a:r>
                    <a:r>
                      <a:rPr lang="en-US" dirty="0"/>
                      <a:t>; 3672,9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>
                <c:manualLayout>
                  <c:x val="1.7815421949208366E-2"/>
                  <c:y val="1.4222122679806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2024</a:t>
                    </a:r>
                    <a:r>
                      <a:rPr lang="en-US" dirty="0"/>
                      <a:t>; 3018,3</a:t>
                    </a:r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4205</c:v>
                </c:pt>
                <c:pt idx="1">
                  <c:v>3672.9</c:v>
                </c:pt>
                <c:pt idx="2">
                  <c:v>3018.3</c:v>
                </c:pt>
              </c:numCache>
            </c:numRef>
          </c:val>
        </c:ser>
        <c:gapWidth val="100"/>
        <c:axId val="137891200"/>
        <c:axId val="137892992"/>
      </c:barChart>
      <c:catAx>
        <c:axId val="137891200"/>
        <c:scaling>
          <c:orientation val="minMax"/>
        </c:scaling>
        <c:axPos val="b"/>
        <c:numFmt formatCode="General" sourceLinked="1"/>
        <c:tickLblPos val="nextTo"/>
        <c:crossAx val="137892992"/>
        <c:crosses val="autoZero"/>
        <c:auto val="1"/>
        <c:lblAlgn val="ctr"/>
        <c:lblOffset val="100"/>
      </c:catAx>
      <c:valAx>
        <c:axId val="137892992"/>
        <c:scaling>
          <c:orientation val="minMax"/>
        </c:scaling>
        <c:axPos val="l"/>
        <c:majorGridlines/>
        <c:numFmt formatCode="General" sourceLinked="1"/>
        <c:tickLblPos val="nextTo"/>
        <c:crossAx val="1378912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38"/>
          <c:y val="0.11344589170896857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2021 г.</c:v>
                </c:pt>
                <c:pt idx="1">
                  <c:v>план 2021г.</c:v>
                </c:pt>
                <c:pt idx="2">
                  <c:v> 2022 год</c:v>
                </c:pt>
                <c:pt idx="3">
                  <c:v>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3823.9</c:v>
                </c:pt>
                <c:pt idx="1">
                  <c:v>3707.2</c:v>
                </c:pt>
                <c:pt idx="2">
                  <c:v>3596.5</c:v>
                </c:pt>
                <c:pt idx="3">
                  <c:v>3656</c:v>
                </c:pt>
                <c:pt idx="4">
                  <c:v>3706.8</c:v>
                </c:pt>
                <c:pt idx="6">
                  <c:v>0</c:v>
                </c:pt>
              </c:numCache>
            </c:numRef>
          </c:val>
        </c:ser>
        <c:shape val="cylinder"/>
        <c:axId val="136667904"/>
        <c:axId val="136669440"/>
        <c:axId val="136655296"/>
      </c:bar3DChart>
      <c:catAx>
        <c:axId val="136667904"/>
        <c:scaling>
          <c:orientation val="minMax"/>
        </c:scaling>
        <c:axPos val="b"/>
        <c:majorTickMark val="none"/>
        <c:tickLblPos val="nextTo"/>
        <c:crossAx val="136669440"/>
        <c:crosses val="autoZero"/>
        <c:auto val="1"/>
        <c:lblAlgn val="ctr"/>
        <c:lblOffset val="100"/>
        <c:noMultiLvlLbl val="1"/>
      </c:catAx>
      <c:valAx>
        <c:axId val="13666944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36667904"/>
        <c:crosses val="autoZero"/>
        <c:crossBetween val="between"/>
      </c:valAx>
      <c:serAx>
        <c:axId val="136655296"/>
        <c:scaling>
          <c:orientation val="minMax"/>
        </c:scaling>
        <c:delete val="1"/>
        <c:axPos val="b"/>
        <c:tickLblPos val="none"/>
        <c:crossAx val="13666944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6982E-3"/>
          <c:y val="0"/>
          <c:w val="0.990576168396696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Доходы, поступающие в порядке возмещения расходов, понесенных в связи с эксплуатацией имущества сельского поселения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21.862922285555399</c:v>
                </c:pt>
                <c:pt idx="1">
                  <c:v>9.9735854302794387</c:v>
                </c:pt>
                <c:pt idx="2">
                  <c:v>3.2253579869317393</c:v>
                </c:pt>
                <c:pt idx="3">
                  <c:v>62.986236618935074</c:v>
                </c:pt>
                <c:pt idx="4">
                  <c:v>1.1121924092868067E-2</c:v>
                </c:pt>
                <c:pt idx="5">
                  <c:v>0.13068260809119978</c:v>
                </c:pt>
                <c:pt idx="6">
                  <c:v>1.8100931461142777</c:v>
                </c:pt>
                <c:pt idx="7">
                  <c:v>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94E-2"/>
          <c:y val="6.7894298108218745E-2"/>
          <c:w val="0.95370370370370372"/>
          <c:h val="0.92624781646057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26E-3"/>
                  <c:y val="8.09170600134864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21,9%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66,2%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5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компенсации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0,1%</a:t>
                    </a:r>
                    <a:endParaRPr lang="ru-RU" dirty="0" smtClean="0"/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6.48148148148149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</a:t>
                    </a:r>
                    <a:r>
                      <a:rPr lang="ru-RU" dirty="0" err="1" smtClean="0"/>
                      <a:t>х</a:t>
                    </a:r>
                    <a:r>
                      <a:rPr lang="ru-RU" baseline="0" dirty="0" smtClean="0"/>
                      <a:t> налог </a:t>
                    </a:r>
                    <a:r>
                      <a:rPr lang="ru-RU" baseline="0" dirty="0" smtClean="0"/>
                      <a:t>10,0%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786.3</c:v>
                </c:pt>
                <c:pt idx="1">
                  <c:v>2381.3000000000002</c:v>
                </c:pt>
                <c:pt idx="2">
                  <c:v>0.4</c:v>
                </c:pt>
                <c:pt idx="3">
                  <c:v>65.099999999999994</c:v>
                </c:pt>
                <c:pt idx="4">
                  <c:v>4.7</c:v>
                </c:pt>
                <c:pt idx="5">
                  <c:v>358.7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35"/>
          <c:y val="2.7481475749192345E-2"/>
          <c:w val="0.66791204918829594"/>
          <c:h val="0.63299831685658714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65.3</c:v>
                </c:pt>
                <c:pt idx="1">
                  <c:v>445.3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96.3</c:v>
                </c:pt>
                <c:pt idx="1">
                  <c:v>96.9</c:v>
                </c:pt>
                <c:pt idx="2">
                  <c:v>99.9</c:v>
                </c:pt>
                <c:pt idx="3">
                  <c:v>103.3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6244.4</c:v>
                </c:pt>
                <c:pt idx="1">
                  <c:v>6794</c:v>
                </c:pt>
                <c:pt idx="2">
                  <c:v>5010.2</c:v>
                </c:pt>
                <c:pt idx="3">
                  <c:v>4509.2</c:v>
                </c:pt>
              </c:numCache>
            </c:numRef>
          </c:val>
        </c:ser>
        <c:gapWidth val="95"/>
        <c:gapDepth val="95"/>
        <c:shape val="cylinder"/>
        <c:axId val="135878144"/>
        <c:axId val="135879680"/>
        <c:axId val="0"/>
      </c:bar3DChart>
      <c:catAx>
        <c:axId val="135878144"/>
        <c:scaling>
          <c:orientation val="minMax"/>
        </c:scaling>
        <c:axPos val="b"/>
        <c:majorTickMark val="none"/>
        <c:tickLblPos val="nextTo"/>
        <c:crossAx val="135879680"/>
        <c:crosses val="autoZero"/>
        <c:auto val="1"/>
        <c:lblAlgn val="ctr"/>
        <c:lblOffset val="100"/>
        <c:noMultiLvlLbl val="1"/>
      </c:catAx>
      <c:valAx>
        <c:axId val="1358796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358781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24"/>
          <c:w val="0.81177141031949029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 2020 года</c:v>
                </c:pt>
                <c:pt idx="1">
                  <c:v>2021 года </c:v>
                </c:pt>
                <c:pt idx="2">
                  <c:v>2022 года</c:v>
                </c:pt>
                <c:pt idx="3">
                  <c:v> 2023 года</c:v>
                </c:pt>
                <c:pt idx="4">
                  <c:v>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831.1</c:v>
                </c:pt>
                <c:pt idx="1">
                  <c:v>1072.5999999999999</c:v>
                </c:pt>
                <c:pt idx="2">
                  <c:v>786.3</c:v>
                </c:pt>
                <c:pt idx="3">
                  <c:v>829</c:v>
                </c:pt>
                <c:pt idx="4">
                  <c:v>862.2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 2020 года</c:v>
                </c:pt>
                <c:pt idx="1">
                  <c:v>2021 года </c:v>
                </c:pt>
                <c:pt idx="2">
                  <c:v>2022 года</c:v>
                </c:pt>
                <c:pt idx="3">
                  <c:v> 2023 года</c:v>
                </c:pt>
                <c:pt idx="4">
                  <c:v>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 2020 года</c:v>
                </c:pt>
                <c:pt idx="1">
                  <c:v>2021 года </c:v>
                </c:pt>
                <c:pt idx="2">
                  <c:v>2022 года</c:v>
                </c:pt>
                <c:pt idx="3">
                  <c:v> 2023 года</c:v>
                </c:pt>
                <c:pt idx="4">
                  <c:v>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37602944"/>
        <c:axId val="137604480"/>
        <c:axId val="0"/>
      </c:bar3DChart>
      <c:catAx>
        <c:axId val="137602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37604480"/>
        <c:crosses val="autoZero"/>
        <c:auto val="1"/>
        <c:lblAlgn val="ctr"/>
        <c:lblOffset val="100"/>
        <c:noMultiLvlLbl val="1"/>
      </c:catAx>
      <c:valAx>
        <c:axId val="137604480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376029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104.3</c:v>
                </c:pt>
                <c:pt idx="1">
                  <c:v>104.1</c:v>
                </c:pt>
                <c:pt idx="2">
                  <c:v>116</c:v>
                </c:pt>
                <c:pt idx="3">
                  <c:v>116</c:v>
                </c:pt>
                <c:pt idx="4">
                  <c:v>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35842048"/>
        <c:axId val="136187904"/>
        <c:axId val="135898880"/>
      </c:bar3DChart>
      <c:catAx>
        <c:axId val="135842048"/>
        <c:scaling>
          <c:orientation val="minMax"/>
        </c:scaling>
        <c:axPos val="b"/>
        <c:majorTickMark val="none"/>
        <c:tickLblPos val="nextTo"/>
        <c:crossAx val="136187904"/>
        <c:crosses val="autoZero"/>
        <c:auto val="1"/>
        <c:lblAlgn val="ctr"/>
        <c:lblOffset val="100"/>
        <c:noMultiLvlLbl val="1"/>
      </c:catAx>
      <c:valAx>
        <c:axId val="1361879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5842048"/>
        <c:crosses val="autoZero"/>
        <c:crossBetween val="between"/>
      </c:valAx>
      <c:serAx>
        <c:axId val="135898880"/>
        <c:scaling>
          <c:orientation val="minMax"/>
        </c:scaling>
        <c:delete val="1"/>
        <c:axPos val="b"/>
        <c:majorTickMark val="cross"/>
        <c:minorTickMark val="cross"/>
        <c:tickLblPos val="none"/>
        <c:crossAx val="13618790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45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2133.6</c:v>
                </c:pt>
                <c:pt idx="1">
                  <c:v>2120.6999999999998</c:v>
                </c:pt>
                <c:pt idx="2">
                  <c:v>2265.3000000000002</c:v>
                </c:pt>
                <c:pt idx="3">
                  <c:v>2265.3000000000002</c:v>
                </c:pt>
                <c:pt idx="4">
                  <c:v>2265.3000000000002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2021 года 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36223360"/>
        <c:axId val="136241536"/>
        <c:axId val="0"/>
      </c:bar3DChart>
      <c:catAx>
        <c:axId val="136223360"/>
        <c:scaling>
          <c:orientation val="minMax"/>
        </c:scaling>
        <c:axPos val="b"/>
        <c:numFmt formatCode="General" sourceLinked="1"/>
        <c:majorTickMark val="none"/>
        <c:tickLblPos val="nextTo"/>
        <c:crossAx val="136241536"/>
        <c:crosses val="autoZero"/>
        <c:auto val="1"/>
        <c:lblAlgn val="ctr"/>
        <c:lblOffset val="100"/>
        <c:noMultiLvlLbl val="1"/>
      </c:catAx>
      <c:valAx>
        <c:axId val="13624153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362233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83"/>
          <c:y val="0"/>
          <c:w val="0.61002916393871165"/>
          <c:h val="0.9436464740784529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48.42709920603096</c:v>
                </c:pt>
                <c:pt idx="1">
                  <c:v>51.4264545812105</c:v>
                </c:pt>
                <c:pt idx="2">
                  <c:v>53.799295011464622</c:v>
                </c:pt>
                <c:pt idx="3">
                  <c:v>59.049439255706616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446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78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446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953104420607793E-2"/>
                  <c:y val="-6.4825994100664419E-2"/>
                </c:manualLayout>
              </c:layout>
              <c:showVal val="1"/>
            </c:dLbl>
            <c:dLbl>
              <c:idx val="1"/>
              <c:layout>
                <c:manualLayout>
                  <c:x val="4.0546856841712733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2.162499031558014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5140609262817736E-2"/>
                  <c:y val="-7.9952059390819424E-2"/>
                </c:manualLayout>
              </c:layout>
              <c:showVal val="1"/>
            </c:dLbl>
            <c:numFmt formatCode="#,##0.0" sourceLinked="0"/>
            <c:spPr>
              <a:ln w="19050"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0.76088699975940355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-1.3515618947237585E-2"/>
                  <c:y val="-6.4825994100664391E-2"/>
                </c:manualLayout>
              </c:layout>
              <c:showVal val="1"/>
            </c:dLbl>
            <c:dLbl>
              <c:idx val="3"/>
              <c:layout>
                <c:manualLayout>
                  <c:x val="2.7031237894475446E-3"/>
                  <c:y val="-9.075639174093080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1,3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6.5552570374528836</c:v>
                </c:pt>
                <c:pt idx="1">
                  <c:v>3.3285464706797043</c:v>
                </c:pt>
                <c:pt idx="2">
                  <c:v>3.153055520699056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4.189841873643671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437485473370387E-2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898418736436523E-2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9195294946988979E-2"/>
                  <c:y val="-9.075639174093080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txPr>
              <a:bodyPr anchor="t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Лист1!$H$2:$H$5</c:f>
              <c:numCache>
                <c:formatCode>0.0</c:formatCode>
                <c:ptCount val="4"/>
                <c:pt idx="0">
                  <c:v>1.5037292485363703E-2</c:v>
                </c:pt>
                <c:pt idx="1">
                  <c:v>4.5734356563337512E-2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052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Лист1!$I$2:$I$5</c:f>
              <c:numCache>
                <c:formatCode>0.0</c:formatCode>
                <c:ptCount val="4"/>
                <c:pt idx="0">
                  <c:v>42.550525302750827</c:v>
                </c:pt>
                <c:pt idx="1">
                  <c:v>38.462593869766849</c:v>
                </c:pt>
                <c:pt idx="2">
                  <c:v>41.898906012936195</c:v>
                </c:pt>
                <c:pt idx="3">
                  <c:v>36.280696693231405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Лист1!$K$2:$K$5</c:f>
              <c:numCache>
                <c:formatCode>0.0</c:formatCode>
                <c:ptCount val="4"/>
                <c:pt idx="0">
                  <c:v>0.72780495629160313</c:v>
                </c:pt>
                <c:pt idx="1">
                  <c:v>0.66406285729966064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368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29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1.8293742625335008E-2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72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7059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888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6558080"/>
        <c:axId val="136559616"/>
        <c:axId val="0"/>
      </c:bar3DChart>
      <c:catAx>
        <c:axId val="1365580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36559616"/>
        <c:crosses val="autoZero"/>
        <c:auto val="1"/>
        <c:lblAlgn val="ctr"/>
        <c:lblOffset val="100"/>
      </c:catAx>
      <c:valAx>
        <c:axId val="13655961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36558080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72260341470516365"/>
          <c:y val="4.9480779518116851E-2"/>
          <c:w val="0.27223031976890205"/>
          <c:h val="0.44861629681253479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2019-2022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</a:t>
          </a:r>
          <a:r>
            <a:rPr lang="ru-RU" sz="1400" b="1" i="1" dirty="0" smtClean="0"/>
            <a:t>2024 </a:t>
          </a:r>
          <a:r>
            <a:rPr lang="ru-RU" sz="1400" b="1" i="1" dirty="0" smtClean="0"/>
            <a:t>года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2019-2022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93458" y="-450755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</a:t>
          </a:r>
          <a:r>
            <a:rPr lang="ru-RU" sz="1400" b="1" i="1" kern="1200" dirty="0" smtClean="0"/>
            <a:t>2024 </a:t>
          </a:r>
          <a:r>
            <a:rPr lang="ru-RU" sz="1400" b="1" i="1" kern="1200" dirty="0" smtClean="0"/>
            <a:t>года</a:t>
          </a:r>
          <a:endParaRPr lang="ru-RU" sz="1400" b="1" i="1" kern="1200" dirty="0"/>
        </a:p>
      </dsp:txBody>
      <dsp:txXfrm rot="5400000">
        <a:off x="4093458" y="-450755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0.25666</cdr:x>
      <cdr:y>0.36756</cdr:y>
    </cdr:from>
    <cdr:to>
      <cdr:x>0.27965</cdr:x>
      <cdr:y>0.39206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11760" y="2160240"/>
          <a:ext cx="216027" cy="14399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0.14938</cdr:x>
      <cdr:y>0.36756</cdr:y>
    </cdr:from>
    <cdr:to>
      <cdr:x>0.16471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 flipV="1">
          <a:off x="1403652" y="2160250"/>
          <a:ext cx="144011" cy="2880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0.36756</cdr:y>
    </cdr:from>
    <cdr:to>
      <cdr:x>0.40235</cdr:x>
      <cdr:y>0.39207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3707904" y="2160240"/>
          <a:ext cx="72823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0.23368</cdr:x>
      <cdr:y>0.36756</cdr:y>
    </cdr:from>
    <cdr:to>
      <cdr:x>0.24901</cdr:x>
      <cdr:y>0.40432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2195736" y="2160240"/>
          <a:ext cx="144078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0.15058</cdr:x>
      <cdr:y>0.47536</cdr:y>
    </cdr:from>
    <cdr:to>
      <cdr:x>0.17884</cdr:x>
      <cdr:y>0.51431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V="1">
          <a:off x="1414884" y="2793806"/>
          <a:ext cx="265557" cy="228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0.6245</cdr:x>
      <cdr:y>0.47783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5868136" y="2808335"/>
          <a:ext cx="216032" cy="288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0.58809</cdr:y>
    </cdr:from>
    <cdr:to>
      <cdr:x>0.4174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H="1" flipV="1">
          <a:off x="3707904" y="3456384"/>
          <a:ext cx="214241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0.14172</cdr:x>
      <cdr:y>0.58809</cdr:y>
    </cdr:from>
    <cdr:to>
      <cdr:x>0.17237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1331640" y="3456364"/>
          <a:ext cx="288041" cy="3600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0.17237</cdr:x>
      <cdr:y>0.36756</cdr:y>
    </cdr:from>
    <cdr:to>
      <cdr:x>0.18778</cdr:x>
      <cdr:y>0.39206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V="1">
          <a:off x="1619672" y="2160239"/>
          <a:ext cx="14483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0.38694</cdr:x>
      <cdr:y>0.47783</cdr:y>
    </cdr:from>
    <cdr:to>
      <cdr:x>0.40244</cdr:x>
      <cdr:y>0.51459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 flipH="1" flipV="1">
          <a:off x="3635896" y="2808312"/>
          <a:ext cx="145646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0.13505</cdr:x>
      <cdr:y>0.60071</cdr:y>
    </cdr:from>
    <cdr:to>
      <cdr:x>0.14224</cdr:x>
      <cdr:y>0.62448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H="1" flipV="1">
          <a:off x="1269027" y="3530563"/>
          <a:ext cx="67566" cy="13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0.16471</cdr:x>
      <cdr:y>0.24504</cdr:y>
    </cdr:from>
    <cdr:to>
      <cdr:x>0.17237</cdr:x>
      <cdr:y>0.28179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>
          <a:off x="1547703" y="1440167"/>
          <a:ext cx="71969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0.24504</cdr:y>
    </cdr:from>
    <cdr:to>
      <cdr:x>0.19536</cdr:x>
      <cdr:y>0.26954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flipV="1">
          <a:off x="1691681" y="1440159"/>
          <a:ext cx="14401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0.24504</cdr:y>
    </cdr:from>
    <cdr:to>
      <cdr:x>0.249</cdr:x>
      <cdr:y>0.28179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>
          <a:off x="2339752" y="1440160"/>
          <a:ext cx="0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0.23279</cdr:y>
    </cdr:from>
    <cdr:to>
      <cdr:x>0.27965</cdr:x>
      <cdr:y>0.28179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 flipV="1">
          <a:off x="2411760" y="1368152"/>
          <a:ext cx="21602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0.24504</cdr:y>
    </cdr:from>
    <cdr:to>
      <cdr:x>0.40993</cdr:x>
      <cdr:y>0.28179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V="1">
          <a:off x="3851920" y="1440160"/>
          <a:ext cx="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0.13405</cdr:x>
      <cdr:y>0.47783</cdr:y>
    </cdr:from>
    <cdr:to>
      <cdr:x>0.14172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>
          <a:off x="1259632" y="2808312"/>
          <a:ext cx="7200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3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                   Вознесенского сельского поселения Морозовского района    на 2022год и на плановый период 2023 </a:t>
            </a:r>
            <a:r>
              <a:rPr lang="ru-RU" i="1" smtClean="0">
                <a:solidFill>
                  <a:schemeClr val="accent2"/>
                </a:solidFill>
              </a:rPr>
              <a:t>и 2024 </a:t>
            </a:r>
            <a:r>
              <a:rPr lang="ru-RU" i="1" dirty="0" smtClean="0">
                <a:solidFill>
                  <a:schemeClr val="accent2"/>
                </a:solidFill>
              </a:rPr>
              <a:t>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</a:t>
            </a:r>
            <a:r>
              <a:rPr lang="ru-RU" sz="2800" dirty="0" smtClean="0"/>
              <a:t>2022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10 932,7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10 932,7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251520" y="1844824"/>
          <a:ext cx="4392488" cy="4851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</a:t>
                      </a:r>
                      <a:r>
                        <a:rPr lang="ru-RU" sz="1600" baseline="0" dirty="0" smtClean="0"/>
                        <a:t>786,3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</a:t>
                      </a:r>
                      <a:r>
                        <a:rPr lang="ru-RU" sz="1600" dirty="0" smtClean="0"/>
                        <a:t>358,7</a:t>
                      </a:r>
                      <a:endParaRPr lang="ru-RU" sz="1600" dirty="0" smtClean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</a:t>
                      </a:r>
                      <a:r>
                        <a:rPr lang="ru-RU" sz="1600" baseline="0" dirty="0" smtClean="0"/>
                        <a:t>2 381,3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</a:t>
                      </a:r>
                      <a:r>
                        <a:rPr lang="ru-RU" sz="1600" baseline="0" dirty="0" smtClean="0"/>
                        <a:t>0,4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65,1</a:t>
                      </a:r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Доходы,</a:t>
                      </a:r>
                      <a:r>
                        <a:rPr lang="ru-RU" sz="1600" baseline="0" dirty="0" smtClean="0"/>
                        <a:t> поступающие в порядке возмещения расходов, понесенных в связи с эксплуатацией имущества  сельского поселения </a:t>
                      </a:r>
                      <a:r>
                        <a:rPr lang="ru-RU" sz="1600" baseline="0" dirty="0" smtClean="0"/>
                        <a:t>4,7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из областного бюджета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7 336,2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4932040" y="1857362"/>
          <a:ext cx="3926240" cy="501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240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5622,3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</a:t>
                      </a:r>
                      <a:r>
                        <a:rPr lang="ru-RU" dirty="0" smtClean="0"/>
                        <a:t>4205,0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51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</a:t>
                      </a:r>
                      <a:r>
                        <a:rPr lang="ru-RU" dirty="0" smtClean="0"/>
                        <a:t>363,9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72,6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96,7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564,2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1,0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</a:t>
                      </a:r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2,0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6130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Вознесенского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683568" y="1628800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Вознесенского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4522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7744,83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8409,70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Вознесенского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Вознесенского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4499992" y="1772816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429257" y="4000503"/>
            <a:ext cx="92869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1571604" y="2643182"/>
            <a:ext cx="115570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571736" y="4000504"/>
            <a:ext cx="8572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13,4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27784" y="4941168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поселения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91880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0,4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229201"/>
            <a:ext cx="8607330" cy="1581670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572968" cy="324722"/>
              <a:chOff x="395536" y="5013176"/>
              <a:chExt cx="3572968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28493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786,3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59948" cy="324722"/>
              <a:chOff x="395536" y="5373216"/>
              <a:chExt cx="4059948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7191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358,7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2527676" cy="569144"/>
              <a:chOff x="395536" y="5848873"/>
              <a:chExt cx="252767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223964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2265,3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65,1</a:t>
                  </a:r>
                  <a:endParaRPr lang="ru-RU" sz="1400" b="1" dirty="0" smtClean="0">
                    <a:solidFill>
                      <a:prstClr val="black"/>
                    </a:solidFill>
                    <a:cs typeface="Arial" charset="0"/>
                  </a:endParaRP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764663"/>
              <a:chOff x="5220072" y="5805264"/>
              <a:chExt cx="3733818" cy="764663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Доходы, в порядке возмещения расходов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4,7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4016070" cy="563522"/>
              <a:chOff x="395536" y="5733256"/>
              <a:chExt cx="4016070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</a:t>
                </a:r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 имущество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116,0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</a:t>
            </a:r>
            <a:r>
              <a:rPr lang="ru-RU" sz="3200" dirty="0" smtClean="0">
                <a:latin typeface="+mn-lt"/>
              </a:rPr>
              <a:t>2022-2024 </a:t>
            </a:r>
            <a:r>
              <a:rPr lang="ru-RU" sz="3200" dirty="0" smtClean="0">
                <a:latin typeface="+mn-lt"/>
              </a:rPr>
              <a:t>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2021-2024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67944" y="1124744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880320" cy="23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1368276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Вознесенского сельского поселения от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24.12.2021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15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 бюджете Вознесенского сельского поселения Морозовского района на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2022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 и плановый период 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User-1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2520280" cy="2441547"/>
          </a:xfrm>
          <a:prstGeom prst="rect">
            <a:avLst/>
          </a:prstGeom>
          <a:noFill/>
        </p:spPr>
      </p:pic>
      <p:pic>
        <p:nvPicPr>
          <p:cNvPr id="26628" name="Picture 4" descr="C:\Users\User-1\Desktop\photo_2022-01-25_11-59-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46085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2022-2024годы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7336,2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5110,1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4612,5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6794,0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5010,2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4509,2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96,9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445,3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Вознесенского сельского поселения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10830,8 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Социальные программы (4193,8 тыс. руб.- 49,0%)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Инфраструктурные программы (4269,0 тыс.руб.-49,9%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4365104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Противодействие преступности и защита от ЧС (92,4тыс.руб.- 1,1%)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Вознесенского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2021</a:t>
            </a:r>
            <a:r>
              <a:rPr lang="ru-RU" dirty="0" smtClean="0"/>
              <a:t>                        </a:t>
            </a:r>
            <a:r>
              <a:rPr lang="ru-RU" sz="1600" dirty="0" smtClean="0"/>
              <a:t>2022                                2023                                   2024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9878,8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8444,5</a:t>
            </a:r>
            <a:endParaRPr lang="ru-RU" dirty="0" smtClean="0"/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96,3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101,9 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10830,8</a:t>
            </a:r>
            <a:r>
              <a:rPr lang="ru-RU" dirty="0" smtClean="0"/>
              <a:t>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321,6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7800,2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519,1тыс.рублей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2022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483725" cy="5343525"/>
        </p:xfrm>
        <a:graphic>
          <a:graphicData uri="http://schemas.openxmlformats.org/presentationml/2006/ole">
            <p:oleObj spid="_x0000_s2050" name="Worksheet" r:id="rId3" imgW="9486990" imgH="5343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Вознесенского сельского поселения – 5,0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5476,6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-3,0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137,7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pPr algn="l"/>
            <a:r>
              <a:rPr lang="ru-RU" dirty="0" smtClean="0"/>
              <a:t>Культура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468052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«Вознесенский СДК» учреждениями культуры – </a:t>
            </a:r>
            <a:r>
              <a:rPr lang="ru-RU" dirty="0" smtClean="0"/>
              <a:t>4205,0 </a:t>
            </a:r>
            <a:r>
              <a:rPr lang="ru-RU" dirty="0" smtClean="0"/>
              <a:t>тыс.рублей  в </a:t>
            </a:r>
            <a:r>
              <a:rPr lang="ru-RU" dirty="0" smtClean="0"/>
              <a:t>2022 </a:t>
            </a:r>
            <a:r>
              <a:rPr lang="ru-RU" dirty="0" smtClean="0"/>
              <a:t>году; </a:t>
            </a:r>
            <a:r>
              <a:rPr lang="ru-RU" dirty="0" smtClean="0"/>
              <a:t>3672,9 </a:t>
            </a:r>
            <a:r>
              <a:rPr lang="ru-RU" dirty="0" smtClean="0"/>
              <a:t>тыс.рублей в </a:t>
            </a:r>
            <a:r>
              <a:rPr lang="ru-RU" dirty="0" smtClean="0"/>
              <a:t>2023 </a:t>
            </a:r>
            <a:r>
              <a:rPr lang="ru-RU" dirty="0" smtClean="0"/>
              <a:t>году;  </a:t>
            </a:r>
            <a:endParaRPr lang="ru-RU" dirty="0" smtClean="0"/>
          </a:p>
          <a:p>
            <a:r>
              <a:rPr lang="ru-RU" dirty="0" smtClean="0"/>
              <a:t>3018,3 тыс.рублей </a:t>
            </a:r>
            <a:r>
              <a:rPr lang="ru-RU" dirty="0" smtClean="0"/>
              <a:t>в </a:t>
            </a:r>
            <a:r>
              <a:rPr lang="ru-RU" dirty="0" smtClean="0"/>
              <a:t>2024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068960"/>
            <a:ext cx="50760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-1\Desktop\photo_2022-01-25_11-58-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3960440" cy="28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благоустройству территории Вознесенского сельского поселения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4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363,9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744416" cy="2350790"/>
          </a:xfrm>
          <a:prstGeom prst="rect">
            <a:avLst/>
          </a:prstGeom>
          <a:noFill/>
        </p:spPr>
      </p:pic>
      <p:pic>
        <p:nvPicPr>
          <p:cNvPr id="5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Вознесенского 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99,7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Вознесенского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Вознесенского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Вознесенском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539552" y="3284984"/>
          <a:ext cx="8064895" cy="1792663"/>
        </p:xfrm>
        <a:graphic>
          <a:graphicData uri="http://schemas.openxmlformats.org/drawingml/2006/table">
            <a:tbl>
              <a:tblPr/>
              <a:tblGrid>
                <a:gridCol w="3768045"/>
                <a:gridCol w="1329764"/>
                <a:gridCol w="1379245"/>
                <a:gridCol w="1587841"/>
              </a:tblGrid>
              <a:tr h="93610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655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2022год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68,3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                               Вознесенского 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Вознесенского сельского поселения             В.С. </a:t>
            </a:r>
            <a:r>
              <a:rPr lang="ru-RU" sz="2800" cap="none" dirty="0" err="1" smtClean="0">
                <a:solidFill>
                  <a:srgbClr val="002060"/>
                </a:solidFill>
                <a:latin typeface="+mn-lt"/>
              </a:rPr>
              <a:t>Скребец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Вознесенского 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Глава Администрации Вознесенского сельского поселения  С.И. </a:t>
            </a:r>
            <a:r>
              <a:rPr lang="ru-RU" dirty="0" err="1" smtClean="0">
                <a:solidFill>
                  <a:srgbClr val="002060"/>
                </a:solidFill>
              </a:rPr>
              <a:t>Чмира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Вознесенского сельского поселения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Л.А.Хоменко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бюджета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2022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2023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2024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Вознесенского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26.06.2021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Вознесенского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2020-2022 годы (Администрации Вознесенского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10.11.2020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37а)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Вознесенского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бюджета  поселения на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местного бюджета 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Вознесенского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2021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 и плановый период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2022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2023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2022-2024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10932,7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8766,1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3 596,5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3 656,0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3 706,8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7 336,2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5 110,1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4 612,5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E05CB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10932,7</a:t>
                      </a:r>
                      <a:endParaRPr kumimoji="0" lang="ru-RU" sz="1600" b="1" kern="1200" dirty="0">
                        <a:solidFill>
                          <a:srgbClr val="0E05CB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E05CB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8766,1</a:t>
                      </a:r>
                      <a:endParaRPr kumimoji="0" lang="ru-RU" sz="1600" b="1" kern="1200" dirty="0">
                        <a:solidFill>
                          <a:srgbClr val="0E05CB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E05CB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8319,3</a:t>
                      </a:r>
                      <a:endParaRPr kumimoji="0" lang="ru-RU" sz="1600" b="1" kern="1200" dirty="0">
                        <a:solidFill>
                          <a:srgbClr val="0E05CB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2325</TotalTime>
  <Words>1637</Words>
  <Application>Microsoft Office PowerPoint</Application>
  <PresentationFormat>Экран (4:3)</PresentationFormat>
  <Paragraphs>354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Лист Microsoft Office Excel 97-2003</vt:lpstr>
      <vt:lpstr> бюджет                      Вознесенского сельского поселения Морозовского района    на 2022год и на плановый период 2023 и 2024 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Слайд 7</vt:lpstr>
      <vt:lpstr>Бюджет на 2021 год и плановый период 2022 и 2023 годов содержит приоритетные пути реализации основных задач:</vt:lpstr>
      <vt:lpstr>Основные характеристики  бюджета поселения на 2022-2024 годы</vt:lpstr>
      <vt:lpstr>Основные параметры местного бюджета на 2022 год</vt:lpstr>
      <vt:lpstr>Динамика доходов бюджета  Вознесенского сельского поселения </vt:lpstr>
      <vt:lpstr>Слайд 12</vt:lpstr>
      <vt:lpstr>Основные направления налоговой политики Вознесенского сельского поселения </vt:lpstr>
      <vt:lpstr>Налоговые и неналоговые доходы бюджета Вознесенского сельского поселения</vt:lpstr>
      <vt:lpstr>Слайд 15</vt:lpstr>
      <vt:lpstr>Структура налоговых и неналоговых доходов бюджета поселения в 2022-2024 годах</vt:lpstr>
      <vt:lpstr>Структура безвозмездных поступлений (в сопоставимых условиях) в 2021-2024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2022-2024годы </vt:lpstr>
      <vt:lpstr>Слайд 21</vt:lpstr>
      <vt:lpstr>Структура муниципальных программ Вознесенского сельского поселения на 2022 год</vt:lpstr>
      <vt:lpstr>Расходы  бюджета поселения ,формируемые в рамках муниципальных программ Вознесенского сельского поселения и непрограммные расходы</vt:lpstr>
      <vt:lpstr>Слайд 24</vt:lpstr>
      <vt:lpstr>Раздел «Общегосударственные вопросы»</vt:lpstr>
      <vt:lpstr>Культура</vt:lpstr>
      <vt:lpstr>Финансирование мероприятий по благоустройству территории Вознесенского сельского поселения в 2022 году</vt:lpstr>
      <vt:lpstr>Слайд 28</vt:lpstr>
      <vt:lpstr>Слайд 29</vt:lpstr>
      <vt:lpstr>Слайд 30</vt:lpstr>
      <vt:lpstr>Слайд 31</vt:lpstr>
      <vt:lpstr>             Собрание депутатов                                 Вознесенского сельского поселения  Председатель собрания депутатов – глава Вознесенского сельского поселения             В.С. Скребец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User-1</cp:lastModifiedBy>
  <cp:revision>249</cp:revision>
  <dcterms:created xsi:type="dcterms:W3CDTF">2015-12-04T10:25:22Z</dcterms:created>
  <dcterms:modified xsi:type="dcterms:W3CDTF">2022-01-25T10:35:33Z</dcterms:modified>
</cp:coreProperties>
</file>