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1"/>
  </p:notesMasterIdLst>
  <p:sldIdLst>
    <p:sldId id="294" r:id="rId2"/>
    <p:sldId id="257" r:id="rId3"/>
    <p:sldId id="296" r:id="rId4"/>
    <p:sldId id="285" r:id="rId5"/>
    <p:sldId id="259" r:id="rId6"/>
    <p:sldId id="258" r:id="rId7"/>
    <p:sldId id="260" r:id="rId8"/>
    <p:sldId id="280" r:id="rId9"/>
    <p:sldId id="263" r:id="rId10"/>
    <p:sldId id="264" r:id="rId11"/>
    <p:sldId id="281" r:id="rId12"/>
    <p:sldId id="266" r:id="rId13"/>
    <p:sldId id="271" r:id="rId14"/>
    <p:sldId id="272" r:id="rId15"/>
    <p:sldId id="279" r:id="rId16"/>
    <p:sldId id="287" r:id="rId17"/>
    <p:sldId id="289" r:id="rId18"/>
    <p:sldId id="290" r:id="rId19"/>
    <p:sldId id="292" r:id="rId20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FB"/>
    <a:srgbClr val="E50BC6"/>
    <a:srgbClr val="663300"/>
    <a:srgbClr val="D3371D"/>
    <a:srgbClr val="D6EC04"/>
    <a:srgbClr val="D8FCDA"/>
    <a:srgbClr val="FCC4F4"/>
    <a:srgbClr val="44A7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85370" autoAdjust="0"/>
  </p:normalViewPr>
  <p:slideViewPr>
    <p:cSldViewPr>
      <p:cViewPr>
        <p:scale>
          <a:sx n="75" d="100"/>
          <a:sy n="75" d="100"/>
        </p:scale>
        <p:origin x="-142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25576-C083-4829-98DD-49799AF06C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60C2A-DE80-45A9-83C4-C8F77A224F2C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1400" dirty="0" smtClean="0"/>
            <a:t>Налоговые доходы</a:t>
          </a:r>
          <a:endParaRPr lang="ru-RU" sz="1400" dirty="0"/>
        </a:p>
      </dgm:t>
    </dgm:pt>
    <dgm:pt modelId="{41D0044D-26AB-4D48-840B-BD83303B6590}" type="parTrans" cxnId="{C751CE1A-8EA0-473B-B051-A95C87EC672D}">
      <dgm:prSet/>
      <dgm:spPr/>
      <dgm:t>
        <a:bodyPr/>
        <a:lstStyle/>
        <a:p>
          <a:endParaRPr lang="ru-RU"/>
        </a:p>
      </dgm:t>
    </dgm:pt>
    <dgm:pt modelId="{1314A115-AA90-43FA-A78D-ABE3FCF60958}" type="sibTrans" cxnId="{C751CE1A-8EA0-473B-B051-A95C87EC672D}">
      <dgm:prSet/>
      <dgm:spPr/>
      <dgm:t>
        <a:bodyPr/>
        <a:lstStyle/>
        <a:p>
          <a:endParaRPr lang="ru-RU"/>
        </a:p>
      </dgm:t>
    </dgm:pt>
    <dgm:pt modelId="{23ADD1B4-DC24-4FDE-B2FA-25D484FEA13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000" dirty="0" smtClean="0"/>
            <a:t>- </a:t>
          </a:r>
          <a:r>
            <a:rPr lang="ru-RU" sz="1100" b="1" dirty="0" smtClean="0"/>
            <a:t>Налог на доходы физических лиц</a:t>
          </a:r>
        </a:p>
        <a:p>
          <a:pPr algn="l"/>
          <a:r>
            <a:rPr lang="ru-RU" sz="1100" b="1" dirty="0" smtClean="0"/>
            <a:t>-Налог, взимаемый в связи с применением упрощенной системы налогообложения</a:t>
          </a:r>
        </a:p>
        <a:p>
          <a:pPr algn="l"/>
          <a:r>
            <a:rPr lang="ru-RU" sz="1100" b="1" dirty="0" smtClean="0"/>
            <a:t>-Единый сельскохозяйственный налог</a:t>
          </a:r>
        </a:p>
        <a:p>
          <a:pPr algn="l"/>
          <a:r>
            <a:rPr lang="ru-RU" sz="1100" b="1" dirty="0" smtClean="0"/>
            <a:t>--Налог на имущество  физических лиц</a:t>
          </a:r>
        </a:p>
        <a:p>
          <a:pPr algn="l"/>
          <a:r>
            <a:rPr lang="ru-RU" sz="1100" b="1" dirty="0" smtClean="0"/>
            <a:t>-Земельный налог</a:t>
          </a:r>
        </a:p>
        <a:p>
          <a:pPr algn="l"/>
          <a:r>
            <a:rPr lang="ru-RU" sz="1100" b="1" dirty="0" smtClean="0"/>
            <a:t>-Государственная пошлина</a:t>
          </a:r>
        </a:p>
      </dgm:t>
    </dgm:pt>
    <dgm:pt modelId="{538C77B1-2371-40CD-B728-850131E208C2}" type="parTrans" cxnId="{3F62977F-B2B1-4A16-85D0-D0F086C801E0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8D821DC7-7199-4D24-A79C-AD0FE847AEC7}" type="sibTrans" cxnId="{3F62977F-B2B1-4A16-85D0-D0F086C801E0}">
      <dgm:prSet/>
      <dgm:spPr/>
      <dgm:t>
        <a:bodyPr/>
        <a:lstStyle/>
        <a:p>
          <a:endParaRPr lang="ru-RU"/>
        </a:p>
      </dgm:t>
    </dgm:pt>
    <dgm:pt modelId="{C3AF23C8-1172-489F-AA5D-5959AD2E6D3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Неналоговые доходы</a:t>
          </a:r>
          <a:endParaRPr lang="ru-RU" sz="1800" dirty="0">
            <a:solidFill>
              <a:schemeClr val="tx1"/>
            </a:solidFill>
          </a:endParaRPr>
        </a:p>
      </dgm:t>
    </dgm:pt>
    <dgm:pt modelId="{CD2CA688-701C-4B28-A713-678279FC01D2}" type="parTrans" cxnId="{A8639632-834E-4DAB-9B44-F8C23E106344}">
      <dgm:prSet/>
      <dgm:spPr/>
      <dgm:t>
        <a:bodyPr/>
        <a:lstStyle/>
        <a:p>
          <a:endParaRPr lang="ru-RU"/>
        </a:p>
      </dgm:t>
    </dgm:pt>
    <dgm:pt modelId="{3B74306E-793C-4E8B-8AB6-EF47BA909F1F}" type="sibTrans" cxnId="{A8639632-834E-4DAB-9B44-F8C23E106344}">
      <dgm:prSet/>
      <dgm:spPr/>
      <dgm:t>
        <a:bodyPr/>
        <a:lstStyle/>
        <a:p>
          <a:endParaRPr lang="ru-RU"/>
        </a:p>
      </dgm:t>
    </dgm:pt>
    <dgm:pt modelId="{B0007584-3DB7-4CAE-A938-AA9F95D9B6B7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000" dirty="0" smtClean="0"/>
            <a:t>-</a:t>
          </a:r>
          <a:r>
            <a:rPr lang="ru-RU" sz="1100" b="1" dirty="0" smtClean="0"/>
            <a:t>Доходы, получаемые в виде арендной платы</a:t>
          </a:r>
        </a:p>
        <a:p>
          <a:pPr algn="l"/>
          <a:r>
            <a:rPr lang="ru-RU" sz="1100" b="1" dirty="0" smtClean="0"/>
            <a:t>-Доходы от продажи материальных и нематериальных активов</a:t>
          </a:r>
        </a:p>
        <a:p>
          <a:pPr algn="l"/>
          <a:r>
            <a:rPr lang="ru-RU" sz="1000" b="1" dirty="0" smtClean="0"/>
            <a:t>- Штрафы</a:t>
          </a:r>
          <a:endParaRPr lang="ru-RU" sz="1000" b="1" dirty="0"/>
        </a:p>
      </dgm:t>
    </dgm:pt>
    <dgm:pt modelId="{59CD53BD-0926-4700-B186-DB913FFD0833}" type="parTrans" cxnId="{4FDA81B1-04DA-4975-AEEB-3E55205B3E68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B60290D-C347-4067-8606-405D707086BC}" type="sibTrans" cxnId="{4FDA81B1-04DA-4975-AEEB-3E55205B3E68}">
      <dgm:prSet/>
      <dgm:spPr/>
      <dgm:t>
        <a:bodyPr/>
        <a:lstStyle/>
        <a:p>
          <a:endParaRPr lang="ru-RU"/>
        </a:p>
      </dgm:t>
    </dgm:pt>
    <dgm:pt modelId="{4972C6CE-7EEF-445D-8CC0-FAE2555D9C7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dirty="0">
            <a:solidFill>
              <a:schemeClr val="tx1"/>
            </a:solidFill>
          </a:endParaRPr>
        </a:p>
      </dgm:t>
    </dgm:pt>
    <dgm:pt modelId="{86E1CF86-01C3-45AE-9546-96CA5C6B855E}" type="parTrans" cxnId="{73A6B94C-1B6B-41A0-ACB4-FF0F5DD539F0}">
      <dgm:prSet/>
      <dgm:spPr/>
      <dgm:t>
        <a:bodyPr/>
        <a:lstStyle/>
        <a:p>
          <a:endParaRPr lang="ru-RU"/>
        </a:p>
      </dgm:t>
    </dgm:pt>
    <dgm:pt modelId="{F779738D-D2CC-439E-BEE6-131F6AA974FA}" type="sibTrans" cxnId="{73A6B94C-1B6B-41A0-ACB4-FF0F5DD539F0}">
      <dgm:prSet/>
      <dgm:spPr/>
      <dgm:t>
        <a:bodyPr/>
        <a:lstStyle/>
        <a:p>
          <a:endParaRPr lang="ru-RU"/>
        </a:p>
      </dgm:t>
    </dgm:pt>
    <dgm:pt modelId="{D80729D4-FC0D-44A3-9B3F-51D2EE93899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dirty="0"/>
        </a:p>
      </dgm:t>
    </dgm:pt>
    <dgm:pt modelId="{DBEB7045-8078-429D-9113-28C91809D272}" type="parTrans" cxnId="{567139D9-CB6D-41D3-B914-808FCF2923D4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E696753-FB2F-487F-8D3A-C43B3F954C13}" type="sibTrans" cxnId="{567139D9-CB6D-41D3-B914-808FCF2923D4}">
      <dgm:prSet/>
      <dgm:spPr/>
      <dgm:t>
        <a:bodyPr/>
        <a:lstStyle/>
        <a:p>
          <a:endParaRPr lang="ru-RU"/>
        </a:p>
      </dgm:t>
    </dgm:pt>
    <dgm:pt modelId="{786BF5BE-4F34-4180-AE9F-B1D1BB6BD501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2024-3817,6 </a:t>
          </a:r>
          <a:r>
            <a:rPr lang="ru-RU" sz="1200" b="1" dirty="0" smtClean="0"/>
            <a:t>(34,9%)</a:t>
          </a:r>
        </a:p>
      </dgm:t>
    </dgm:pt>
    <dgm:pt modelId="{B1FE3E59-DD96-43A7-ACA0-E2B5BBCABA62}" type="parTrans" cxnId="{FD5DBDC3-FF29-49A9-8D93-BC536591B77F}">
      <dgm:prSet/>
      <dgm:spPr/>
      <dgm:t>
        <a:bodyPr/>
        <a:lstStyle/>
        <a:p>
          <a:endParaRPr lang="ru-RU"/>
        </a:p>
      </dgm:t>
    </dgm:pt>
    <dgm:pt modelId="{C60D8866-1B13-4898-908E-E15D75BC1444}" type="sibTrans" cxnId="{FD5DBDC3-FF29-49A9-8D93-BC536591B77F}">
      <dgm:prSet/>
      <dgm:spPr/>
      <dgm:t>
        <a:bodyPr/>
        <a:lstStyle/>
        <a:p>
          <a:endParaRPr lang="ru-RU"/>
        </a:p>
      </dgm:t>
    </dgm:pt>
    <dgm:pt modelId="{C1A47287-9C27-43D1-8886-48C74B33C2A4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200" b="1" dirty="0" smtClean="0"/>
            <a:t>2025 </a:t>
          </a:r>
          <a:r>
            <a:rPr lang="ru-RU" sz="1200" b="1" dirty="0" smtClean="0"/>
            <a:t>– 3862,7 (46,2%)</a:t>
          </a:r>
        </a:p>
      </dgm:t>
    </dgm:pt>
    <dgm:pt modelId="{0E836978-B81D-4597-A795-9FAC1FBE42B2}" type="parTrans" cxnId="{215210D7-FF63-43ED-B63B-54B182F8D97C}">
      <dgm:prSet/>
      <dgm:spPr/>
      <dgm:t>
        <a:bodyPr/>
        <a:lstStyle/>
        <a:p>
          <a:endParaRPr lang="ru-RU"/>
        </a:p>
      </dgm:t>
    </dgm:pt>
    <dgm:pt modelId="{E272290F-C0C9-4429-8AEA-8E0B3629E349}" type="sibTrans" cxnId="{215210D7-FF63-43ED-B63B-54B182F8D97C}">
      <dgm:prSet/>
      <dgm:spPr/>
      <dgm:t>
        <a:bodyPr/>
        <a:lstStyle/>
        <a:p>
          <a:endParaRPr lang="ru-RU"/>
        </a:p>
      </dgm:t>
    </dgm:pt>
    <dgm:pt modelId="{0C98489F-72B4-46F8-A8EA-65F9512AE900}">
      <dgm:prSet phldrT="[Текст]" custT="1"/>
      <dgm:spPr>
        <a:solidFill>
          <a:srgbClr val="FF0000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pPr algn="l"/>
          <a:r>
            <a:rPr lang="ru-RU" sz="1100" b="1" dirty="0" smtClean="0"/>
            <a:t>2026</a:t>
          </a:r>
          <a:r>
            <a:rPr lang="ru-RU" sz="1100" dirty="0" smtClean="0"/>
            <a:t> </a:t>
          </a:r>
          <a:r>
            <a:rPr lang="ru-RU" sz="1100" dirty="0" smtClean="0"/>
            <a:t>– </a:t>
          </a:r>
          <a:r>
            <a:rPr lang="ru-RU" sz="1200" b="1" dirty="0" smtClean="0"/>
            <a:t>3897,6(45,3%)</a:t>
          </a:r>
        </a:p>
      </dgm:t>
    </dgm:pt>
    <dgm:pt modelId="{DB11BA99-0B42-4B0F-ACB5-56117BF36A19}" type="parTrans" cxnId="{27A54907-89D9-4F4A-A2A4-D579A7C73FB0}">
      <dgm:prSet/>
      <dgm:spPr/>
      <dgm:t>
        <a:bodyPr/>
        <a:lstStyle/>
        <a:p>
          <a:endParaRPr lang="ru-RU"/>
        </a:p>
      </dgm:t>
    </dgm:pt>
    <dgm:pt modelId="{8BC5EE91-A0F6-48CA-8746-5656D8D978DF}" type="sibTrans" cxnId="{27A54907-89D9-4F4A-A2A4-D579A7C73FB0}">
      <dgm:prSet/>
      <dgm:spPr/>
      <dgm:t>
        <a:bodyPr/>
        <a:lstStyle/>
        <a:p>
          <a:endParaRPr lang="ru-RU"/>
        </a:p>
      </dgm:t>
    </dgm:pt>
    <dgm:pt modelId="{C73D54BD-65E2-4988-B9FA-45C5BB59C3D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2024 </a:t>
          </a:r>
          <a:r>
            <a:rPr lang="ru-RU" sz="1200" b="1" dirty="0" smtClean="0"/>
            <a:t>183,3 (0,1%)</a:t>
          </a:r>
          <a:endParaRPr lang="ru-RU" sz="1200" b="1" dirty="0"/>
        </a:p>
      </dgm:t>
    </dgm:pt>
    <dgm:pt modelId="{69480C3A-C14C-458E-BEED-F8CC7162385B}" type="parTrans" cxnId="{0C405B33-B186-417A-BF36-CAD3BF442C24}">
      <dgm:prSet/>
      <dgm:spPr/>
      <dgm:t>
        <a:bodyPr/>
        <a:lstStyle/>
        <a:p>
          <a:endParaRPr lang="ru-RU"/>
        </a:p>
      </dgm:t>
    </dgm:pt>
    <dgm:pt modelId="{CE64B9BB-B7F2-487B-9258-AEE41C944A0D}" type="sibTrans" cxnId="{0C405B33-B186-417A-BF36-CAD3BF442C24}">
      <dgm:prSet/>
      <dgm:spPr/>
      <dgm:t>
        <a:bodyPr/>
        <a:lstStyle/>
        <a:p>
          <a:endParaRPr lang="ru-RU"/>
        </a:p>
      </dgm:t>
    </dgm:pt>
    <dgm:pt modelId="{8E631D7E-3FF7-4991-A8C2-C3005CDB08DB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2025   </a:t>
          </a:r>
          <a:r>
            <a:rPr lang="ru-RU" sz="1200" b="1" dirty="0" smtClean="0"/>
            <a:t>78,4 (0,7%)</a:t>
          </a:r>
          <a:endParaRPr lang="ru-RU" sz="1200" b="1" dirty="0"/>
        </a:p>
      </dgm:t>
    </dgm:pt>
    <dgm:pt modelId="{C074EEC2-E9FA-41F7-A1AA-BD92C4C410A5}" type="parTrans" cxnId="{C450A3BC-688B-4830-B2ED-62A30698E079}">
      <dgm:prSet/>
      <dgm:spPr/>
      <dgm:t>
        <a:bodyPr/>
        <a:lstStyle/>
        <a:p>
          <a:endParaRPr lang="ru-RU"/>
        </a:p>
      </dgm:t>
    </dgm:pt>
    <dgm:pt modelId="{DD6EEBD5-A304-43F4-9450-8C72E847CC11}" type="sibTrans" cxnId="{C450A3BC-688B-4830-B2ED-62A30698E079}">
      <dgm:prSet/>
      <dgm:spPr/>
      <dgm:t>
        <a:bodyPr/>
        <a:lstStyle/>
        <a:p>
          <a:endParaRPr lang="ru-RU"/>
        </a:p>
      </dgm:t>
    </dgm:pt>
    <dgm:pt modelId="{FE5A7B6E-1AFB-4D4B-A97A-477DE62ADF22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/>
          <a:r>
            <a:rPr lang="ru-RU" sz="1200" b="1" dirty="0" smtClean="0"/>
            <a:t>2026-81,5 </a:t>
          </a:r>
          <a:r>
            <a:rPr lang="ru-RU" sz="1200" b="1" dirty="0" smtClean="0"/>
            <a:t>(0,7%)</a:t>
          </a:r>
          <a:endParaRPr lang="ru-RU" sz="1200" b="1" dirty="0"/>
        </a:p>
      </dgm:t>
    </dgm:pt>
    <dgm:pt modelId="{F284BEB1-980A-46C2-8F5E-086F3139AE80}" type="parTrans" cxnId="{25B8E836-887A-4EE8-880C-2960BCCB3860}">
      <dgm:prSet/>
      <dgm:spPr/>
      <dgm:t>
        <a:bodyPr/>
        <a:lstStyle/>
        <a:p>
          <a:endParaRPr lang="ru-RU"/>
        </a:p>
      </dgm:t>
    </dgm:pt>
    <dgm:pt modelId="{8DBD8A72-FF5A-461A-88AE-EA18A21855CD}" type="sibTrans" cxnId="{25B8E836-887A-4EE8-880C-2960BCCB3860}">
      <dgm:prSet/>
      <dgm:spPr/>
      <dgm:t>
        <a:bodyPr/>
        <a:lstStyle/>
        <a:p>
          <a:endParaRPr lang="ru-RU"/>
        </a:p>
      </dgm:t>
    </dgm:pt>
    <dgm:pt modelId="{3862E161-670B-489B-BFE0-7FC18D970C3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2024– </a:t>
          </a:r>
          <a:r>
            <a:rPr lang="ru-RU" sz="1100" b="1" dirty="0" smtClean="0"/>
            <a:t>10123,3 (64,6%)</a:t>
          </a:r>
          <a:endParaRPr lang="ru-RU" sz="1100" b="1" dirty="0"/>
        </a:p>
      </dgm:t>
    </dgm:pt>
    <dgm:pt modelId="{6F153BAF-8FF8-4E97-8806-23CA3158EB82}" type="parTrans" cxnId="{5E980A75-07DF-4222-8205-5C8CACF8DDC5}">
      <dgm:prSet/>
      <dgm:spPr/>
      <dgm:t>
        <a:bodyPr/>
        <a:lstStyle/>
        <a:p>
          <a:endParaRPr lang="ru-RU"/>
        </a:p>
      </dgm:t>
    </dgm:pt>
    <dgm:pt modelId="{64A50122-E6CC-40D9-A5F3-C661F91254EF}" type="sibTrans" cxnId="{5E980A75-07DF-4222-8205-5C8CACF8DDC5}">
      <dgm:prSet/>
      <dgm:spPr/>
      <dgm:t>
        <a:bodyPr/>
        <a:lstStyle/>
        <a:p>
          <a:endParaRPr lang="ru-RU"/>
        </a:p>
      </dgm:t>
    </dgm:pt>
    <dgm:pt modelId="{A09FA20C-B7DF-48AA-A568-F039FBA007C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2025- </a:t>
          </a:r>
          <a:r>
            <a:rPr lang="ru-RU" sz="1100" b="1" dirty="0" smtClean="0"/>
            <a:t>6629,8 (53,1%)</a:t>
          </a:r>
          <a:endParaRPr lang="ru-RU" sz="1100" b="1" dirty="0"/>
        </a:p>
      </dgm:t>
    </dgm:pt>
    <dgm:pt modelId="{42969D5D-B2EC-4A73-8AA9-365C1B974FA9}" type="parTrans" cxnId="{4A456278-4DAC-448C-8712-BD26AF1EB5F8}">
      <dgm:prSet/>
      <dgm:spPr/>
      <dgm:t>
        <a:bodyPr/>
        <a:lstStyle/>
        <a:p>
          <a:endParaRPr lang="ru-RU"/>
        </a:p>
      </dgm:t>
    </dgm:pt>
    <dgm:pt modelId="{974C8786-BF25-4BBD-AD30-EA4416DA6B02}" type="sibTrans" cxnId="{4A456278-4DAC-448C-8712-BD26AF1EB5F8}">
      <dgm:prSet/>
      <dgm:spPr/>
      <dgm:t>
        <a:bodyPr/>
        <a:lstStyle/>
        <a:p>
          <a:endParaRPr lang="ru-RU"/>
        </a:p>
      </dgm:t>
    </dgm:pt>
    <dgm:pt modelId="{3689B519-3697-487A-B972-918597A3D579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pPr algn="ctr"/>
          <a:r>
            <a:rPr lang="ru-RU" sz="1100" b="1" dirty="0" smtClean="0"/>
            <a:t>2026 </a:t>
          </a:r>
          <a:r>
            <a:rPr lang="ru-RU" sz="1100" b="1" dirty="0" smtClean="0"/>
            <a:t>5983,3 (54,0%)</a:t>
          </a:r>
          <a:endParaRPr lang="ru-RU" sz="1100" b="1" dirty="0"/>
        </a:p>
      </dgm:t>
    </dgm:pt>
    <dgm:pt modelId="{D03D2C82-975F-42C7-B31F-8062AD3E3878}" type="parTrans" cxnId="{373E2BC1-9B27-41B2-8E58-E4FC0EE54539}">
      <dgm:prSet/>
      <dgm:spPr/>
      <dgm:t>
        <a:bodyPr/>
        <a:lstStyle/>
        <a:p>
          <a:endParaRPr lang="ru-RU"/>
        </a:p>
      </dgm:t>
    </dgm:pt>
    <dgm:pt modelId="{9C27BF13-9088-48E5-88C4-9BC12BC859CB}" type="sibTrans" cxnId="{373E2BC1-9B27-41B2-8E58-E4FC0EE54539}">
      <dgm:prSet/>
      <dgm:spPr/>
      <dgm:t>
        <a:bodyPr/>
        <a:lstStyle/>
        <a:p>
          <a:endParaRPr lang="ru-RU"/>
        </a:p>
      </dgm:t>
    </dgm:pt>
    <dgm:pt modelId="{3C4E3087-687F-4B4A-9BFA-9BD1B7878FD7}" type="pres">
      <dgm:prSet presAssocID="{47525576-C083-4829-98DD-49799AF06C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F1CF76-8634-45E8-8ACD-1124069B21BD}" type="pres">
      <dgm:prSet presAssocID="{E3860C2A-DE80-45A9-83C4-C8F77A224F2C}" presName="root" presStyleCnt="0"/>
      <dgm:spPr/>
    </dgm:pt>
    <dgm:pt modelId="{681EA5D0-89DE-409D-A0E4-E0975A4B82D2}" type="pres">
      <dgm:prSet presAssocID="{E3860C2A-DE80-45A9-83C4-C8F77A224F2C}" presName="rootComposite" presStyleCnt="0"/>
      <dgm:spPr/>
    </dgm:pt>
    <dgm:pt modelId="{64D24DA5-E3A1-49A9-B35F-E03F2542638A}" type="pres">
      <dgm:prSet presAssocID="{E3860C2A-DE80-45A9-83C4-C8F77A224F2C}" presName="rootText" presStyleLbl="node1" presStyleIdx="0" presStyleCnt="3" custScaleX="147917" custLinFactNeighborX="30936" custLinFactNeighborY="-11103"/>
      <dgm:spPr/>
      <dgm:t>
        <a:bodyPr/>
        <a:lstStyle/>
        <a:p>
          <a:endParaRPr lang="ru-RU"/>
        </a:p>
      </dgm:t>
    </dgm:pt>
    <dgm:pt modelId="{7D4801D7-EBC2-430A-A9E2-5DFDD5A6D4E1}" type="pres">
      <dgm:prSet presAssocID="{E3860C2A-DE80-45A9-83C4-C8F77A224F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C1F0B0CD-53F3-4541-85F9-39D9591C6DAD}" type="pres">
      <dgm:prSet presAssocID="{E3860C2A-DE80-45A9-83C4-C8F77A224F2C}" presName="childShape" presStyleCnt="0"/>
      <dgm:spPr/>
    </dgm:pt>
    <dgm:pt modelId="{93234742-11F1-4C08-9383-9EE0E0205066}" type="pres">
      <dgm:prSet presAssocID="{538C77B1-2371-40CD-B728-850131E208C2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868AD96C-A0C3-4E2C-955A-939B26659C42}" type="pres">
      <dgm:prSet presAssocID="{23ADD1B4-DC24-4FDE-B2FA-25D484FEA130}" presName="childText" presStyleLbl="bgAcc1" presStyleIdx="0" presStyleCnt="12" custScaleX="243623" custScaleY="311678" custLinFactNeighborX="-46891" custLinFactNeighborY="-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2E42-A4E4-43C9-8198-F9955B87AD08}" type="pres">
      <dgm:prSet presAssocID="{B1FE3E59-DD96-43A7-ACA0-E2B5BBCABA62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AB94A492-EC8E-44E3-A4AA-3A6B12C9B723}" type="pres">
      <dgm:prSet presAssocID="{786BF5BE-4F34-4180-AE9F-B1D1BB6BD501}" presName="childText" presStyleLbl="bgAcc1" presStyleIdx="1" presStyleCnt="12" custScaleX="17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63C8F-A258-415D-9A56-B481882C85DC}" type="pres">
      <dgm:prSet presAssocID="{0E836978-B81D-4597-A795-9FAC1FBE42B2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AFF8883E-DA5F-4A23-B45B-AC960AA59CD7}" type="pres">
      <dgm:prSet presAssocID="{C1A47287-9C27-43D1-8886-48C74B33C2A4}" presName="childText" presStyleLbl="bgAcc1" presStyleIdx="2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53EC-612F-44BB-BED1-519BF25480FF}" type="pres">
      <dgm:prSet presAssocID="{DB11BA99-0B42-4B0F-ACB5-56117BF36A19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FED8597F-FBC4-43F0-9D04-754B140AA86E}" type="pres">
      <dgm:prSet presAssocID="{0C98489F-72B4-46F8-A8EA-65F9512AE900}" presName="childText" presStyleLbl="bgAcc1" presStyleIdx="3" presStyleCnt="12" custScaleX="227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D7A12-778D-40C6-AB0A-B34C7B7DA1B8}" type="pres">
      <dgm:prSet presAssocID="{C3AF23C8-1172-489F-AA5D-5959AD2E6D30}" presName="root" presStyleCnt="0"/>
      <dgm:spPr/>
    </dgm:pt>
    <dgm:pt modelId="{9A7BDF7F-BE45-4BCC-9185-A1DE2EA99B5D}" type="pres">
      <dgm:prSet presAssocID="{C3AF23C8-1172-489F-AA5D-5959AD2E6D30}" presName="rootComposite" presStyleCnt="0"/>
      <dgm:spPr/>
    </dgm:pt>
    <dgm:pt modelId="{7D0BE2E3-3B35-45B6-BBFE-91B43147CB17}" type="pres">
      <dgm:prSet presAssocID="{C3AF23C8-1172-489F-AA5D-5959AD2E6D30}" presName="rootText" presStyleLbl="node1" presStyleIdx="1" presStyleCnt="3" custScaleX="150459" custLinFactNeighborX="5633" custLinFactNeighborY="-66564"/>
      <dgm:spPr/>
      <dgm:t>
        <a:bodyPr/>
        <a:lstStyle/>
        <a:p>
          <a:endParaRPr lang="ru-RU"/>
        </a:p>
      </dgm:t>
    </dgm:pt>
    <dgm:pt modelId="{E701506D-EC37-41F7-8717-45E8F0B81AB3}" type="pres">
      <dgm:prSet presAssocID="{C3AF23C8-1172-489F-AA5D-5959AD2E6D30}" presName="rootConnector" presStyleLbl="node1" presStyleIdx="1" presStyleCnt="3"/>
      <dgm:spPr/>
      <dgm:t>
        <a:bodyPr/>
        <a:lstStyle/>
        <a:p>
          <a:endParaRPr lang="ru-RU"/>
        </a:p>
      </dgm:t>
    </dgm:pt>
    <dgm:pt modelId="{30618BFD-7E1D-4601-9DE6-BAC009BFB0D2}" type="pres">
      <dgm:prSet presAssocID="{C3AF23C8-1172-489F-AA5D-5959AD2E6D30}" presName="childShape" presStyleCnt="0"/>
      <dgm:spPr/>
    </dgm:pt>
    <dgm:pt modelId="{48BA9AFD-DCE3-4BAC-A7C8-13255842F102}" type="pres">
      <dgm:prSet presAssocID="{59CD53BD-0926-4700-B186-DB913FFD0833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914C897D-85A1-40C4-A380-003C9150F735}" type="pres">
      <dgm:prSet presAssocID="{B0007584-3DB7-4CAE-A938-AA9F95D9B6B7}" presName="childText" presStyleLbl="bgAcc1" presStyleIdx="4" presStyleCnt="12" custScaleX="240074" custScaleY="307821" custLinFactNeighborX="-18858" custLinFactNeighborY="-9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272B-E1D6-4483-B80F-B6E6D3CF1B4E}" type="pres">
      <dgm:prSet presAssocID="{69480C3A-C14C-458E-BEED-F8CC7162385B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E02B75E5-85AC-4EF8-B65D-EE54E2D9315E}" type="pres">
      <dgm:prSet presAssocID="{C73D54BD-65E2-4988-B9FA-45C5BB59C3DA}" presName="childText" presStyleLbl="bgAcc1" presStyleIdx="5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35612-27F1-4D29-9EAD-1FEBB713B3E2}" type="pres">
      <dgm:prSet presAssocID="{C074EEC2-E9FA-41F7-A1AA-BD92C4C410A5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B89BA5D1-EBDA-4A2E-B367-7826C2F75DE7}" type="pres">
      <dgm:prSet presAssocID="{8E631D7E-3FF7-4991-A8C2-C3005CDB08DB}" presName="childText" presStyleLbl="bgAcc1" presStyleIdx="6" presStyleCnt="12" custScaleX="165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51E5-73A6-4889-B6B3-64B3EC45D9CF}" type="pres">
      <dgm:prSet presAssocID="{F284BEB1-980A-46C2-8F5E-086F3139AE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9554F56-58E5-4E6A-B347-BA8F9CEFFCEF}" type="pres">
      <dgm:prSet presAssocID="{FE5A7B6E-1AFB-4D4B-A97A-477DE62ADF22}" presName="childText" presStyleLbl="bgAcc1" presStyleIdx="7" presStyleCnt="12" custScaleX="17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FA26A-3D75-49D7-9321-50F8A89DD4BA}" type="pres">
      <dgm:prSet presAssocID="{4972C6CE-7EEF-445D-8CC0-FAE2555D9C74}" presName="root" presStyleCnt="0"/>
      <dgm:spPr/>
    </dgm:pt>
    <dgm:pt modelId="{07DF6F00-133B-4650-BAAB-5414D5FF7B53}" type="pres">
      <dgm:prSet presAssocID="{4972C6CE-7EEF-445D-8CC0-FAE2555D9C74}" presName="rootComposite" presStyleCnt="0"/>
      <dgm:spPr/>
    </dgm:pt>
    <dgm:pt modelId="{04740F46-C1E3-41B5-891E-992B2F94A47A}" type="pres">
      <dgm:prSet presAssocID="{4972C6CE-7EEF-445D-8CC0-FAE2555D9C74}" presName="rootText" presStyleLbl="node1" presStyleIdx="2" presStyleCnt="3" custScaleX="174891" custLinFactNeighborX="2838" custLinFactNeighborY="-66565"/>
      <dgm:spPr/>
      <dgm:t>
        <a:bodyPr/>
        <a:lstStyle/>
        <a:p>
          <a:endParaRPr lang="ru-RU"/>
        </a:p>
      </dgm:t>
    </dgm:pt>
    <dgm:pt modelId="{F053F0FA-543D-4080-B262-CFD7DC7DBFB7}" type="pres">
      <dgm:prSet presAssocID="{4972C6CE-7EEF-445D-8CC0-FAE2555D9C74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A0BBB7-373F-4732-93FC-55443E358E0A}" type="pres">
      <dgm:prSet presAssocID="{4972C6CE-7EEF-445D-8CC0-FAE2555D9C74}" presName="childShape" presStyleCnt="0"/>
      <dgm:spPr/>
    </dgm:pt>
    <dgm:pt modelId="{6DF14557-C32F-42F7-811A-D2320722FC8F}" type="pres">
      <dgm:prSet presAssocID="{DBEB7045-8078-429D-9113-28C91809D272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E9BA2E2B-B719-417A-A975-4F7BFB262A63}" type="pres">
      <dgm:prSet presAssocID="{D80729D4-FC0D-44A3-9B3F-51D2EE93899F}" presName="childText" presStyleLbl="bgAcc1" presStyleIdx="8" presStyleCnt="12" custScaleX="201053" custScaleY="15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43E51-AF1A-4748-A37F-EF23A5BF9CE7}" type="pres">
      <dgm:prSet presAssocID="{6F153BAF-8FF8-4E97-8806-23CA3158EB82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6516F1AC-952B-463E-BFB7-26020ADBE0F1}" type="pres">
      <dgm:prSet presAssocID="{3862E161-670B-489B-BFE0-7FC18D970C32}" presName="childText" presStyleLbl="bgAcc1" presStyleIdx="9" presStyleCnt="12" custScaleX="17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D380-A6C9-478F-8D2D-83265A5ABEE6}" type="pres">
      <dgm:prSet presAssocID="{42969D5D-B2EC-4A73-8AA9-365C1B974FA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9FF7519C-A533-4DF1-BFF4-2BA40FEB95A4}" type="pres">
      <dgm:prSet presAssocID="{A09FA20C-B7DF-48AA-A568-F039FBA007C8}" presName="childText" presStyleLbl="bgAcc1" presStyleIdx="10" presStyleCnt="12" custScaleX="18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8CB88-A481-47B3-81FF-561890F57306}" type="pres">
      <dgm:prSet presAssocID="{D03D2C82-975F-42C7-B31F-8062AD3E3878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D5215244-7697-4AA7-8EBD-D2B27C446B78}" type="pres">
      <dgm:prSet presAssocID="{3689B519-3697-487A-B972-918597A3D579}" presName="childText" presStyleLbl="bgAcc1" presStyleIdx="11" presStyleCnt="12" custScaleX="1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18298-FE06-474B-82FC-ACC4D5102EE8}" type="presOf" srcId="{C1A47287-9C27-43D1-8886-48C74B33C2A4}" destId="{AFF8883E-DA5F-4A23-B45B-AC960AA59CD7}" srcOrd="0" destOrd="0" presId="urn:microsoft.com/office/officeart/2005/8/layout/hierarchy3"/>
    <dgm:cxn modelId="{0AE8E265-3549-4771-9844-0512724056B6}" type="presOf" srcId="{538C77B1-2371-40CD-B728-850131E208C2}" destId="{93234742-11F1-4C08-9383-9EE0E0205066}" srcOrd="0" destOrd="0" presId="urn:microsoft.com/office/officeart/2005/8/layout/hierarchy3"/>
    <dgm:cxn modelId="{78E98931-04E9-419F-AFE2-F4BCD25B68C1}" type="presOf" srcId="{FE5A7B6E-1AFB-4D4B-A97A-477DE62ADF22}" destId="{A9554F56-58E5-4E6A-B347-BA8F9CEFFCEF}" srcOrd="0" destOrd="0" presId="urn:microsoft.com/office/officeart/2005/8/layout/hierarchy3"/>
    <dgm:cxn modelId="{F9B91C53-2B11-401A-B989-F694BDF63E23}" type="presOf" srcId="{E3860C2A-DE80-45A9-83C4-C8F77A224F2C}" destId="{7D4801D7-EBC2-430A-A9E2-5DFDD5A6D4E1}" srcOrd="1" destOrd="0" presId="urn:microsoft.com/office/officeart/2005/8/layout/hierarchy3"/>
    <dgm:cxn modelId="{2AD12215-7241-489B-80C5-7FF60D02CB23}" type="presOf" srcId="{F284BEB1-980A-46C2-8F5E-086F3139AE80}" destId="{565E51E5-73A6-4889-B6B3-64B3EC45D9CF}" srcOrd="0" destOrd="0" presId="urn:microsoft.com/office/officeart/2005/8/layout/hierarchy3"/>
    <dgm:cxn modelId="{FD5DBDC3-FF29-49A9-8D93-BC536591B77F}" srcId="{E3860C2A-DE80-45A9-83C4-C8F77A224F2C}" destId="{786BF5BE-4F34-4180-AE9F-B1D1BB6BD501}" srcOrd="1" destOrd="0" parTransId="{B1FE3E59-DD96-43A7-ACA0-E2B5BBCABA62}" sibTransId="{C60D8866-1B13-4898-908E-E15D75BC1444}"/>
    <dgm:cxn modelId="{4C5ADC20-FADD-4264-8BF1-107081F76289}" type="presOf" srcId="{3689B519-3697-487A-B972-918597A3D579}" destId="{D5215244-7697-4AA7-8EBD-D2B27C446B78}" srcOrd="0" destOrd="0" presId="urn:microsoft.com/office/officeart/2005/8/layout/hierarchy3"/>
    <dgm:cxn modelId="{BDC824A2-FA51-4810-B255-D48448B44C62}" type="presOf" srcId="{0C98489F-72B4-46F8-A8EA-65F9512AE900}" destId="{FED8597F-FBC4-43F0-9D04-754B140AA86E}" srcOrd="0" destOrd="0" presId="urn:microsoft.com/office/officeart/2005/8/layout/hierarchy3"/>
    <dgm:cxn modelId="{4A456278-4DAC-448C-8712-BD26AF1EB5F8}" srcId="{4972C6CE-7EEF-445D-8CC0-FAE2555D9C74}" destId="{A09FA20C-B7DF-48AA-A568-F039FBA007C8}" srcOrd="2" destOrd="0" parTransId="{42969D5D-B2EC-4A73-8AA9-365C1B974FA9}" sibTransId="{974C8786-BF25-4BBD-AD30-EA4416DA6B02}"/>
    <dgm:cxn modelId="{A8639632-834E-4DAB-9B44-F8C23E106344}" srcId="{47525576-C083-4829-98DD-49799AF06CEE}" destId="{C3AF23C8-1172-489F-AA5D-5959AD2E6D30}" srcOrd="1" destOrd="0" parTransId="{CD2CA688-701C-4B28-A713-678279FC01D2}" sibTransId="{3B74306E-793C-4E8B-8AB6-EF47BA909F1F}"/>
    <dgm:cxn modelId="{F98B49D9-BE8F-4A11-8FDB-17A56C49DB5D}" type="presOf" srcId="{C074EEC2-E9FA-41F7-A1AA-BD92C4C410A5}" destId="{EC635612-27F1-4D29-9EAD-1FEBB713B3E2}" srcOrd="0" destOrd="0" presId="urn:microsoft.com/office/officeart/2005/8/layout/hierarchy3"/>
    <dgm:cxn modelId="{373E2BC1-9B27-41B2-8E58-E4FC0EE54539}" srcId="{4972C6CE-7EEF-445D-8CC0-FAE2555D9C74}" destId="{3689B519-3697-487A-B972-918597A3D579}" srcOrd="3" destOrd="0" parTransId="{D03D2C82-975F-42C7-B31F-8062AD3E3878}" sibTransId="{9C27BF13-9088-48E5-88C4-9BC12BC859CB}"/>
    <dgm:cxn modelId="{8CA2E76D-E28E-43E4-AB66-B8345F8EAF27}" type="presOf" srcId="{D03D2C82-975F-42C7-B31F-8062AD3E3878}" destId="{EF38CB88-A481-47B3-81FF-561890F57306}" srcOrd="0" destOrd="0" presId="urn:microsoft.com/office/officeart/2005/8/layout/hierarchy3"/>
    <dgm:cxn modelId="{C450A3BC-688B-4830-B2ED-62A30698E079}" srcId="{C3AF23C8-1172-489F-AA5D-5959AD2E6D30}" destId="{8E631D7E-3FF7-4991-A8C2-C3005CDB08DB}" srcOrd="2" destOrd="0" parTransId="{C074EEC2-E9FA-41F7-A1AA-BD92C4C410A5}" sibTransId="{DD6EEBD5-A304-43F4-9450-8C72E847CC11}"/>
    <dgm:cxn modelId="{215210D7-FF63-43ED-B63B-54B182F8D97C}" srcId="{E3860C2A-DE80-45A9-83C4-C8F77A224F2C}" destId="{C1A47287-9C27-43D1-8886-48C74B33C2A4}" srcOrd="2" destOrd="0" parTransId="{0E836978-B81D-4597-A795-9FAC1FBE42B2}" sibTransId="{E272290F-C0C9-4429-8AEA-8E0B3629E349}"/>
    <dgm:cxn modelId="{1CB4666A-4887-487B-BE51-C5332A2D4C7D}" type="presOf" srcId="{23ADD1B4-DC24-4FDE-B2FA-25D484FEA130}" destId="{868AD96C-A0C3-4E2C-955A-939B26659C42}" srcOrd="0" destOrd="0" presId="urn:microsoft.com/office/officeart/2005/8/layout/hierarchy3"/>
    <dgm:cxn modelId="{4FDA81B1-04DA-4975-AEEB-3E55205B3E68}" srcId="{C3AF23C8-1172-489F-AA5D-5959AD2E6D30}" destId="{B0007584-3DB7-4CAE-A938-AA9F95D9B6B7}" srcOrd="0" destOrd="0" parTransId="{59CD53BD-0926-4700-B186-DB913FFD0833}" sibTransId="{3B60290D-C347-4067-8606-405D707086BC}"/>
    <dgm:cxn modelId="{267AB0BD-694D-43EF-AF45-1D9492E65AD9}" type="presOf" srcId="{C3AF23C8-1172-489F-AA5D-5959AD2E6D30}" destId="{E701506D-EC37-41F7-8717-45E8F0B81AB3}" srcOrd="1" destOrd="0" presId="urn:microsoft.com/office/officeart/2005/8/layout/hierarchy3"/>
    <dgm:cxn modelId="{95ABB639-E496-419A-97C3-3785161468CA}" type="presOf" srcId="{6F153BAF-8FF8-4E97-8806-23CA3158EB82}" destId="{58243E51-AF1A-4748-A37F-EF23A5BF9CE7}" srcOrd="0" destOrd="0" presId="urn:microsoft.com/office/officeart/2005/8/layout/hierarchy3"/>
    <dgm:cxn modelId="{F6BEFC14-032A-49D7-BAEB-E1E0372B8895}" type="presOf" srcId="{4972C6CE-7EEF-445D-8CC0-FAE2555D9C74}" destId="{04740F46-C1E3-41B5-891E-992B2F94A47A}" srcOrd="0" destOrd="0" presId="urn:microsoft.com/office/officeart/2005/8/layout/hierarchy3"/>
    <dgm:cxn modelId="{FC9ABED9-7F10-4F8D-BE40-5F1AF9894482}" type="presOf" srcId="{A09FA20C-B7DF-48AA-A568-F039FBA007C8}" destId="{9FF7519C-A533-4DF1-BFF4-2BA40FEB95A4}" srcOrd="0" destOrd="0" presId="urn:microsoft.com/office/officeart/2005/8/layout/hierarchy3"/>
    <dgm:cxn modelId="{A3D51415-2B9D-4A5B-8E57-B51B32E9EFA3}" type="presOf" srcId="{B0007584-3DB7-4CAE-A938-AA9F95D9B6B7}" destId="{914C897D-85A1-40C4-A380-003C9150F735}" srcOrd="0" destOrd="0" presId="urn:microsoft.com/office/officeart/2005/8/layout/hierarchy3"/>
    <dgm:cxn modelId="{22DD87B1-A99F-4CB6-A075-06F305738E12}" type="presOf" srcId="{0E836978-B81D-4597-A795-9FAC1FBE42B2}" destId="{FCE63C8F-A258-415D-9A56-B481882C85DC}" srcOrd="0" destOrd="0" presId="urn:microsoft.com/office/officeart/2005/8/layout/hierarchy3"/>
    <dgm:cxn modelId="{567139D9-CB6D-41D3-B914-808FCF2923D4}" srcId="{4972C6CE-7EEF-445D-8CC0-FAE2555D9C74}" destId="{D80729D4-FC0D-44A3-9B3F-51D2EE93899F}" srcOrd="0" destOrd="0" parTransId="{DBEB7045-8078-429D-9113-28C91809D272}" sibTransId="{7E696753-FB2F-487F-8D3A-C43B3F954C13}"/>
    <dgm:cxn modelId="{3F62977F-B2B1-4A16-85D0-D0F086C801E0}" srcId="{E3860C2A-DE80-45A9-83C4-C8F77A224F2C}" destId="{23ADD1B4-DC24-4FDE-B2FA-25D484FEA130}" srcOrd="0" destOrd="0" parTransId="{538C77B1-2371-40CD-B728-850131E208C2}" sibTransId="{8D821DC7-7199-4D24-A79C-AD0FE847AEC7}"/>
    <dgm:cxn modelId="{39BEE432-CEAC-4921-B77C-017700EB0B58}" type="presOf" srcId="{786BF5BE-4F34-4180-AE9F-B1D1BB6BD501}" destId="{AB94A492-EC8E-44E3-A4AA-3A6B12C9B723}" srcOrd="0" destOrd="0" presId="urn:microsoft.com/office/officeart/2005/8/layout/hierarchy3"/>
    <dgm:cxn modelId="{AE7D238F-2E1D-4E7E-97CB-2F9FAB166F05}" type="presOf" srcId="{DBEB7045-8078-429D-9113-28C91809D272}" destId="{6DF14557-C32F-42F7-811A-D2320722FC8F}" srcOrd="0" destOrd="0" presId="urn:microsoft.com/office/officeart/2005/8/layout/hierarchy3"/>
    <dgm:cxn modelId="{1CCCCD53-9A89-41FC-BFE5-1441A9D3D3F3}" type="presOf" srcId="{B1FE3E59-DD96-43A7-ACA0-E2B5BBCABA62}" destId="{58E92E42-A4E4-43C9-8198-F9955B87AD08}" srcOrd="0" destOrd="0" presId="urn:microsoft.com/office/officeart/2005/8/layout/hierarchy3"/>
    <dgm:cxn modelId="{9AA4E6F9-50E4-47A6-BB10-40DC7AAC5906}" type="presOf" srcId="{4972C6CE-7EEF-445D-8CC0-FAE2555D9C74}" destId="{F053F0FA-543D-4080-B262-CFD7DC7DBFB7}" srcOrd="1" destOrd="0" presId="urn:microsoft.com/office/officeart/2005/8/layout/hierarchy3"/>
    <dgm:cxn modelId="{65391CB7-034C-4DE7-936E-4D3D415FEA18}" type="presOf" srcId="{59CD53BD-0926-4700-B186-DB913FFD0833}" destId="{48BA9AFD-DCE3-4BAC-A7C8-13255842F102}" srcOrd="0" destOrd="0" presId="urn:microsoft.com/office/officeart/2005/8/layout/hierarchy3"/>
    <dgm:cxn modelId="{73A6B94C-1B6B-41A0-ACB4-FF0F5DD539F0}" srcId="{47525576-C083-4829-98DD-49799AF06CEE}" destId="{4972C6CE-7EEF-445D-8CC0-FAE2555D9C74}" srcOrd="2" destOrd="0" parTransId="{86E1CF86-01C3-45AE-9546-96CA5C6B855E}" sibTransId="{F779738D-D2CC-439E-BEE6-131F6AA974FA}"/>
    <dgm:cxn modelId="{B0E258E9-89A6-4461-AFAE-C70EFD53B27A}" type="presOf" srcId="{C3AF23C8-1172-489F-AA5D-5959AD2E6D30}" destId="{7D0BE2E3-3B35-45B6-BBFE-91B43147CB17}" srcOrd="0" destOrd="0" presId="urn:microsoft.com/office/officeart/2005/8/layout/hierarchy3"/>
    <dgm:cxn modelId="{27A54907-89D9-4F4A-A2A4-D579A7C73FB0}" srcId="{E3860C2A-DE80-45A9-83C4-C8F77A224F2C}" destId="{0C98489F-72B4-46F8-A8EA-65F9512AE900}" srcOrd="3" destOrd="0" parTransId="{DB11BA99-0B42-4B0F-ACB5-56117BF36A19}" sibTransId="{8BC5EE91-A0F6-48CA-8746-5656D8D978DF}"/>
    <dgm:cxn modelId="{25B8E836-887A-4EE8-880C-2960BCCB3860}" srcId="{C3AF23C8-1172-489F-AA5D-5959AD2E6D30}" destId="{FE5A7B6E-1AFB-4D4B-A97A-477DE62ADF22}" srcOrd="3" destOrd="0" parTransId="{F284BEB1-980A-46C2-8F5E-086F3139AE80}" sibTransId="{8DBD8A72-FF5A-461A-88AE-EA18A21855CD}"/>
    <dgm:cxn modelId="{C751CE1A-8EA0-473B-B051-A95C87EC672D}" srcId="{47525576-C083-4829-98DD-49799AF06CEE}" destId="{E3860C2A-DE80-45A9-83C4-C8F77A224F2C}" srcOrd="0" destOrd="0" parTransId="{41D0044D-26AB-4D48-840B-BD83303B6590}" sibTransId="{1314A115-AA90-43FA-A78D-ABE3FCF60958}"/>
    <dgm:cxn modelId="{C1CD6281-7CFF-4769-88B4-8C6D10C99E6C}" type="presOf" srcId="{C73D54BD-65E2-4988-B9FA-45C5BB59C3DA}" destId="{E02B75E5-85AC-4EF8-B65D-EE54E2D9315E}" srcOrd="0" destOrd="0" presId="urn:microsoft.com/office/officeart/2005/8/layout/hierarchy3"/>
    <dgm:cxn modelId="{63B7CF17-147B-4B1F-8DCA-A24AB1C93C1F}" type="presOf" srcId="{E3860C2A-DE80-45A9-83C4-C8F77A224F2C}" destId="{64D24DA5-E3A1-49A9-B35F-E03F2542638A}" srcOrd="0" destOrd="0" presId="urn:microsoft.com/office/officeart/2005/8/layout/hierarchy3"/>
    <dgm:cxn modelId="{8D962B4E-E88F-4C42-9AC9-9F0E89F1573F}" type="presOf" srcId="{42969D5D-B2EC-4A73-8AA9-365C1B974FA9}" destId="{E777D380-A6C9-478F-8D2D-83265A5ABEE6}" srcOrd="0" destOrd="0" presId="urn:microsoft.com/office/officeart/2005/8/layout/hierarchy3"/>
    <dgm:cxn modelId="{5E980A75-07DF-4222-8205-5C8CACF8DDC5}" srcId="{4972C6CE-7EEF-445D-8CC0-FAE2555D9C74}" destId="{3862E161-670B-489B-BFE0-7FC18D970C32}" srcOrd="1" destOrd="0" parTransId="{6F153BAF-8FF8-4E97-8806-23CA3158EB82}" sibTransId="{64A50122-E6CC-40D9-A5F3-C661F91254EF}"/>
    <dgm:cxn modelId="{7239C50E-66EE-4AD6-95A5-2C66FA5180A9}" type="presOf" srcId="{3862E161-670B-489B-BFE0-7FC18D970C32}" destId="{6516F1AC-952B-463E-BFB7-26020ADBE0F1}" srcOrd="0" destOrd="0" presId="urn:microsoft.com/office/officeart/2005/8/layout/hierarchy3"/>
    <dgm:cxn modelId="{FF64B97C-49C9-4A91-832A-2EE89E301CD9}" type="presOf" srcId="{47525576-C083-4829-98DD-49799AF06CEE}" destId="{3C4E3087-687F-4B4A-9BFA-9BD1B7878FD7}" srcOrd="0" destOrd="0" presId="urn:microsoft.com/office/officeart/2005/8/layout/hierarchy3"/>
    <dgm:cxn modelId="{3A2BF2C1-8A43-4879-8FE3-E7202EEF05D0}" type="presOf" srcId="{8E631D7E-3FF7-4991-A8C2-C3005CDB08DB}" destId="{B89BA5D1-EBDA-4A2E-B367-7826C2F75DE7}" srcOrd="0" destOrd="0" presId="urn:microsoft.com/office/officeart/2005/8/layout/hierarchy3"/>
    <dgm:cxn modelId="{0C405B33-B186-417A-BF36-CAD3BF442C24}" srcId="{C3AF23C8-1172-489F-AA5D-5959AD2E6D30}" destId="{C73D54BD-65E2-4988-B9FA-45C5BB59C3DA}" srcOrd="1" destOrd="0" parTransId="{69480C3A-C14C-458E-BEED-F8CC7162385B}" sibTransId="{CE64B9BB-B7F2-487B-9258-AEE41C944A0D}"/>
    <dgm:cxn modelId="{5D861A8F-9618-4956-9B32-9D87372A6FD8}" type="presOf" srcId="{D80729D4-FC0D-44A3-9B3F-51D2EE93899F}" destId="{E9BA2E2B-B719-417A-A975-4F7BFB262A63}" srcOrd="0" destOrd="0" presId="urn:microsoft.com/office/officeart/2005/8/layout/hierarchy3"/>
    <dgm:cxn modelId="{0635193E-A50C-414E-B6D9-4AE9DC607494}" type="presOf" srcId="{DB11BA99-0B42-4B0F-ACB5-56117BF36A19}" destId="{1D3353EC-612F-44BB-BED1-519BF25480FF}" srcOrd="0" destOrd="0" presId="urn:microsoft.com/office/officeart/2005/8/layout/hierarchy3"/>
    <dgm:cxn modelId="{77B58D03-F524-4F28-A6DC-6533B33EF1D7}" type="presOf" srcId="{69480C3A-C14C-458E-BEED-F8CC7162385B}" destId="{0BF9272B-E1D6-4483-B80F-B6E6D3CF1B4E}" srcOrd="0" destOrd="0" presId="urn:microsoft.com/office/officeart/2005/8/layout/hierarchy3"/>
    <dgm:cxn modelId="{2C5A2A3D-8DDA-434F-8664-03E430DF149A}" type="presParOf" srcId="{3C4E3087-687F-4B4A-9BFA-9BD1B7878FD7}" destId="{81F1CF76-8634-45E8-8ACD-1124069B21BD}" srcOrd="0" destOrd="0" presId="urn:microsoft.com/office/officeart/2005/8/layout/hierarchy3"/>
    <dgm:cxn modelId="{ACA6B76D-C417-488C-9F8E-BD13CD3F7D6A}" type="presParOf" srcId="{81F1CF76-8634-45E8-8ACD-1124069B21BD}" destId="{681EA5D0-89DE-409D-A0E4-E0975A4B82D2}" srcOrd="0" destOrd="0" presId="urn:microsoft.com/office/officeart/2005/8/layout/hierarchy3"/>
    <dgm:cxn modelId="{E11FEBDA-4F58-48D5-A660-989A3BA20621}" type="presParOf" srcId="{681EA5D0-89DE-409D-A0E4-E0975A4B82D2}" destId="{64D24DA5-E3A1-49A9-B35F-E03F2542638A}" srcOrd="0" destOrd="0" presId="urn:microsoft.com/office/officeart/2005/8/layout/hierarchy3"/>
    <dgm:cxn modelId="{B3B1B662-6728-4A7D-9031-1332537C82C7}" type="presParOf" srcId="{681EA5D0-89DE-409D-A0E4-E0975A4B82D2}" destId="{7D4801D7-EBC2-430A-A9E2-5DFDD5A6D4E1}" srcOrd="1" destOrd="0" presId="urn:microsoft.com/office/officeart/2005/8/layout/hierarchy3"/>
    <dgm:cxn modelId="{92760268-4C4E-4509-90E0-48B138D3C0DB}" type="presParOf" srcId="{81F1CF76-8634-45E8-8ACD-1124069B21BD}" destId="{C1F0B0CD-53F3-4541-85F9-39D9591C6DAD}" srcOrd="1" destOrd="0" presId="urn:microsoft.com/office/officeart/2005/8/layout/hierarchy3"/>
    <dgm:cxn modelId="{C86049D5-16EA-4DE1-B56F-DDFA6F8C0B53}" type="presParOf" srcId="{C1F0B0CD-53F3-4541-85F9-39D9591C6DAD}" destId="{93234742-11F1-4C08-9383-9EE0E0205066}" srcOrd="0" destOrd="0" presId="urn:microsoft.com/office/officeart/2005/8/layout/hierarchy3"/>
    <dgm:cxn modelId="{4EBD97F4-DEF9-43ED-BE2F-755C57D02234}" type="presParOf" srcId="{C1F0B0CD-53F3-4541-85F9-39D9591C6DAD}" destId="{868AD96C-A0C3-4E2C-955A-939B26659C42}" srcOrd="1" destOrd="0" presId="urn:microsoft.com/office/officeart/2005/8/layout/hierarchy3"/>
    <dgm:cxn modelId="{BC7AD9CA-2453-4B7C-A236-ED8FBF7F3805}" type="presParOf" srcId="{C1F0B0CD-53F3-4541-85F9-39D9591C6DAD}" destId="{58E92E42-A4E4-43C9-8198-F9955B87AD08}" srcOrd="2" destOrd="0" presId="urn:microsoft.com/office/officeart/2005/8/layout/hierarchy3"/>
    <dgm:cxn modelId="{E2D6ED48-813E-4864-8E9A-E821AD546502}" type="presParOf" srcId="{C1F0B0CD-53F3-4541-85F9-39D9591C6DAD}" destId="{AB94A492-EC8E-44E3-A4AA-3A6B12C9B723}" srcOrd="3" destOrd="0" presId="urn:microsoft.com/office/officeart/2005/8/layout/hierarchy3"/>
    <dgm:cxn modelId="{AAB3669F-39E0-47D0-9283-1A6FBDD4E2D7}" type="presParOf" srcId="{C1F0B0CD-53F3-4541-85F9-39D9591C6DAD}" destId="{FCE63C8F-A258-415D-9A56-B481882C85DC}" srcOrd="4" destOrd="0" presId="urn:microsoft.com/office/officeart/2005/8/layout/hierarchy3"/>
    <dgm:cxn modelId="{4732947E-3F2B-45A0-ADB6-5F636AB33633}" type="presParOf" srcId="{C1F0B0CD-53F3-4541-85F9-39D9591C6DAD}" destId="{AFF8883E-DA5F-4A23-B45B-AC960AA59CD7}" srcOrd="5" destOrd="0" presId="urn:microsoft.com/office/officeart/2005/8/layout/hierarchy3"/>
    <dgm:cxn modelId="{B6D27EF9-8CD8-4A1E-B66E-6E9ECDD487B4}" type="presParOf" srcId="{C1F0B0CD-53F3-4541-85F9-39D9591C6DAD}" destId="{1D3353EC-612F-44BB-BED1-519BF25480FF}" srcOrd="6" destOrd="0" presId="urn:microsoft.com/office/officeart/2005/8/layout/hierarchy3"/>
    <dgm:cxn modelId="{856C491A-767B-473A-B233-DB1D93DEB75A}" type="presParOf" srcId="{C1F0B0CD-53F3-4541-85F9-39D9591C6DAD}" destId="{FED8597F-FBC4-43F0-9D04-754B140AA86E}" srcOrd="7" destOrd="0" presId="urn:microsoft.com/office/officeart/2005/8/layout/hierarchy3"/>
    <dgm:cxn modelId="{F0A65D3D-741E-4D03-9223-06596B035689}" type="presParOf" srcId="{3C4E3087-687F-4B4A-9BFA-9BD1B7878FD7}" destId="{99CD7A12-778D-40C6-AB0A-B34C7B7DA1B8}" srcOrd="1" destOrd="0" presId="urn:microsoft.com/office/officeart/2005/8/layout/hierarchy3"/>
    <dgm:cxn modelId="{BB4C8831-7D19-42C0-9EAD-5F4DE15EDBA0}" type="presParOf" srcId="{99CD7A12-778D-40C6-AB0A-B34C7B7DA1B8}" destId="{9A7BDF7F-BE45-4BCC-9185-A1DE2EA99B5D}" srcOrd="0" destOrd="0" presId="urn:microsoft.com/office/officeart/2005/8/layout/hierarchy3"/>
    <dgm:cxn modelId="{F7293DE1-0536-49C7-94A8-A35BD9A3C901}" type="presParOf" srcId="{9A7BDF7F-BE45-4BCC-9185-A1DE2EA99B5D}" destId="{7D0BE2E3-3B35-45B6-BBFE-91B43147CB17}" srcOrd="0" destOrd="0" presId="urn:microsoft.com/office/officeart/2005/8/layout/hierarchy3"/>
    <dgm:cxn modelId="{5357CF2F-C441-489F-ACBA-4F5D21DE2DF5}" type="presParOf" srcId="{9A7BDF7F-BE45-4BCC-9185-A1DE2EA99B5D}" destId="{E701506D-EC37-41F7-8717-45E8F0B81AB3}" srcOrd="1" destOrd="0" presId="urn:microsoft.com/office/officeart/2005/8/layout/hierarchy3"/>
    <dgm:cxn modelId="{8BDF4C13-8F4C-4DD3-BA9A-534E9D010F68}" type="presParOf" srcId="{99CD7A12-778D-40C6-AB0A-B34C7B7DA1B8}" destId="{30618BFD-7E1D-4601-9DE6-BAC009BFB0D2}" srcOrd="1" destOrd="0" presId="urn:microsoft.com/office/officeart/2005/8/layout/hierarchy3"/>
    <dgm:cxn modelId="{35AC884A-F1CF-4C54-B59F-1D54BEC08610}" type="presParOf" srcId="{30618BFD-7E1D-4601-9DE6-BAC009BFB0D2}" destId="{48BA9AFD-DCE3-4BAC-A7C8-13255842F102}" srcOrd="0" destOrd="0" presId="urn:microsoft.com/office/officeart/2005/8/layout/hierarchy3"/>
    <dgm:cxn modelId="{6FB080AE-E47C-47D3-8EF0-CEC1568BD553}" type="presParOf" srcId="{30618BFD-7E1D-4601-9DE6-BAC009BFB0D2}" destId="{914C897D-85A1-40C4-A380-003C9150F735}" srcOrd="1" destOrd="0" presId="urn:microsoft.com/office/officeart/2005/8/layout/hierarchy3"/>
    <dgm:cxn modelId="{9DC15D3C-5E13-4588-A78B-50EF6368DCAF}" type="presParOf" srcId="{30618BFD-7E1D-4601-9DE6-BAC009BFB0D2}" destId="{0BF9272B-E1D6-4483-B80F-B6E6D3CF1B4E}" srcOrd="2" destOrd="0" presId="urn:microsoft.com/office/officeart/2005/8/layout/hierarchy3"/>
    <dgm:cxn modelId="{614C30FF-C254-41E0-A6F0-6AF3A0F90A50}" type="presParOf" srcId="{30618BFD-7E1D-4601-9DE6-BAC009BFB0D2}" destId="{E02B75E5-85AC-4EF8-B65D-EE54E2D9315E}" srcOrd="3" destOrd="0" presId="urn:microsoft.com/office/officeart/2005/8/layout/hierarchy3"/>
    <dgm:cxn modelId="{0E8F622F-CF63-4327-A725-F577D6325C47}" type="presParOf" srcId="{30618BFD-7E1D-4601-9DE6-BAC009BFB0D2}" destId="{EC635612-27F1-4D29-9EAD-1FEBB713B3E2}" srcOrd="4" destOrd="0" presId="urn:microsoft.com/office/officeart/2005/8/layout/hierarchy3"/>
    <dgm:cxn modelId="{DEE222D4-D078-4A01-8AB3-3768AB395079}" type="presParOf" srcId="{30618BFD-7E1D-4601-9DE6-BAC009BFB0D2}" destId="{B89BA5D1-EBDA-4A2E-B367-7826C2F75DE7}" srcOrd="5" destOrd="0" presId="urn:microsoft.com/office/officeart/2005/8/layout/hierarchy3"/>
    <dgm:cxn modelId="{563352FE-201B-4B44-8336-8AF894B0E1EF}" type="presParOf" srcId="{30618BFD-7E1D-4601-9DE6-BAC009BFB0D2}" destId="{565E51E5-73A6-4889-B6B3-64B3EC45D9CF}" srcOrd="6" destOrd="0" presId="urn:microsoft.com/office/officeart/2005/8/layout/hierarchy3"/>
    <dgm:cxn modelId="{5B5683F0-FED6-443E-A9FE-5D0E37CCC047}" type="presParOf" srcId="{30618BFD-7E1D-4601-9DE6-BAC009BFB0D2}" destId="{A9554F56-58E5-4E6A-B347-BA8F9CEFFCEF}" srcOrd="7" destOrd="0" presId="urn:microsoft.com/office/officeart/2005/8/layout/hierarchy3"/>
    <dgm:cxn modelId="{710EF3DC-A089-47FA-9C75-17B26E0B315E}" type="presParOf" srcId="{3C4E3087-687F-4B4A-9BFA-9BD1B7878FD7}" destId="{7BDFA26A-3D75-49D7-9321-50F8A89DD4BA}" srcOrd="2" destOrd="0" presId="urn:microsoft.com/office/officeart/2005/8/layout/hierarchy3"/>
    <dgm:cxn modelId="{3632A71D-CB40-49E0-9036-DA1206366B78}" type="presParOf" srcId="{7BDFA26A-3D75-49D7-9321-50F8A89DD4BA}" destId="{07DF6F00-133B-4650-BAAB-5414D5FF7B53}" srcOrd="0" destOrd="0" presId="urn:microsoft.com/office/officeart/2005/8/layout/hierarchy3"/>
    <dgm:cxn modelId="{B0700667-62B5-473E-90F3-1FE6CC37DD07}" type="presParOf" srcId="{07DF6F00-133B-4650-BAAB-5414D5FF7B53}" destId="{04740F46-C1E3-41B5-891E-992B2F94A47A}" srcOrd="0" destOrd="0" presId="urn:microsoft.com/office/officeart/2005/8/layout/hierarchy3"/>
    <dgm:cxn modelId="{10F3CD3C-DB75-43EE-A82F-7C4B5F196E6D}" type="presParOf" srcId="{07DF6F00-133B-4650-BAAB-5414D5FF7B53}" destId="{F053F0FA-543D-4080-B262-CFD7DC7DBFB7}" srcOrd="1" destOrd="0" presId="urn:microsoft.com/office/officeart/2005/8/layout/hierarchy3"/>
    <dgm:cxn modelId="{5C3E6A1C-7396-427B-B6C3-FEA7A531E772}" type="presParOf" srcId="{7BDFA26A-3D75-49D7-9321-50F8A89DD4BA}" destId="{A8A0BBB7-373F-4732-93FC-55443E358E0A}" srcOrd="1" destOrd="0" presId="urn:microsoft.com/office/officeart/2005/8/layout/hierarchy3"/>
    <dgm:cxn modelId="{7515B7B6-EEA7-48F3-8110-142B6A85C09E}" type="presParOf" srcId="{A8A0BBB7-373F-4732-93FC-55443E358E0A}" destId="{6DF14557-C32F-42F7-811A-D2320722FC8F}" srcOrd="0" destOrd="0" presId="urn:microsoft.com/office/officeart/2005/8/layout/hierarchy3"/>
    <dgm:cxn modelId="{49316D75-0575-4536-9D83-9EE70B5C8571}" type="presParOf" srcId="{A8A0BBB7-373F-4732-93FC-55443E358E0A}" destId="{E9BA2E2B-B719-417A-A975-4F7BFB262A63}" srcOrd="1" destOrd="0" presId="urn:microsoft.com/office/officeart/2005/8/layout/hierarchy3"/>
    <dgm:cxn modelId="{9707FC8C-DD3D-464B-9BB0-68BCC794211D}" type="presParOf" srcId="{A8A0BBB7-373F-4732-93FC-55443E358E0A}" destId="{58243E51-AF1A-4748-A37F-EF23A5BF9CE7}" srcOrd="2" destOrd="0" presId="urn:microsoft.com/office/officeart/2005/8/layout/hierarchy3"/>
    <dgm:cxn modelId="{A3E12474-F9A2-4E7B-AFBF-27D3708C0E41}" type="presParOf" srcId="{A8A0BBB7-373F-4732-93FC-55443E358E0A}" destId="{6516F1AC-952B-463E-BFB7-26020ADBE0F1}" srcOrd="3" destOrd="0" presId="urn:microsoft.com/office/officeart/2005/8/layout/hierarchy3"/>
    <dgm:cxn modelId="{28E7D3C3-D9AD-4F6E-ADE4-11A6EB863128}" type="presParOf" srcId="{A8A0BBB7-373F-4732-93FC-55443E358E0A}" destId="{E777D380-A6C9-478F-8D2D-83265A5ABEE6}" srcOrd="4" destOrd="0" presId="urn:microsoft.com/office/officeart/2005/8/layout/hierarchy3"/>
    <dgm:cxn modelId="{A3EE8588-B7BD-432F-9523-6F5321143D7D}" type="presParOf" srcId="{A8A0BBB7-373F-4732-93FC-55443E358E0A}" destId="{9FF7519C-A533-4DF1-BFF4-2BA40FEB95A4}" srcOrd="5" destOrd="0" presId="urn:microsoft.com/office/officeart/2005/8/layout/hierarchy3"/>
    <dgm:cxn modelId="{CB909068-09B6-46DB-9C16-E13671E31943}" type="presParOf" srcId="{A8A0BBB7-373F-4732-93FC-55443E358E0A}" destId="{EF38CB88-A481-47B3-81FF-561890F57306}" srcOrd="6" destOrd="0" presId="urn:microsoft.com/office/officeart/2005/8/layout/hierarchy3"/>
    <dgm:cxn modelId="{DF3EF96B-0540-47B2-9F05-6F0A198889E7}" type="presParOf" srcId="{A8A0BBB7-373F-4732-93FC-55443E358E0A}" destId="{D5215244-7697-4AA7-8EBD-D2B27C446B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D24DA5-E3A1-49A9-B35F-E03F2542638A}">
      <dsp:nvSpPr>
        <dsp:cNvPr id="0" name=""/>
        <dsp:cNvSpPr/>
      </dsp:nvSpPr>
      <dsp:spPr>
        <a:xfrm>
          <a:off x="495014" y="0"/>
          <a:ext cx="2020036" cy="6828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Налоговые доходы</a:t>
          </a:r>
          <a:endParaRPr lang="ru-RU" sz="1400" kern="1200" dirty="0"/>
        </a:p>
      </dsp:txBody>
      <dsp:txXfrm>
        <a:off x="495014" y="0"/>
        <a:ext cx="2020036" cy="682827"/>
      </dsp:txXfrm>
    </dsp:sp>
    <dsp:sp modelId="{93234742-11F1-4C08-9383-9EE0E0205066}">
      <dsp:nvSpPr>
        <dsp:cNvPr id="0" name=""/>
        <dsp:cNvSpPr/>
      </dsp:nvSpPr>
      <dsp:spPr>
        <a:xfrm>
          <a:off x="0" y="682827"/>
          <a:ext cx="697018" cy="1204248"/>
        </a:xfrm>
        <a:custGeom>
          <a:avLst/>
          <a:gdLst/>
          <a:ahLst/>
          <a:cxnLst/>
          <a:rect l="0" t="0" r="0" b="0"/>
          <a:pathLst>
            <a:path>
              <a:moveTo>
                <a:pt x="697018" y="0"/>
              </a:moveTo>
              <a:lnTo>
                <a:pt x="0" y="1204248"/>
              </a:lnTo>
            </a:path>
          </a:pathLst>
        </a:cu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AD96C-A0C3-4E2C-955A-939B26659C42}">
      <dsp:nvSpPr>
        <dsp:cNvPr id="0" name=""/>
        <dsp:cNvSpPr/>
      </dsp:nvSpPr>
      <dsp:spPr>
        <a:xfrm>
          <a:off x="0" y="822964"/>
          <a:ext cx="2661640" cy="212822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</a:t>
          </a:r>
          <a:r>
            <a:rPr lang="ru-RU" sz="1100" b="1" kern="1200" dirty="0" smtClean="0"/>
            <a:t>Налог на доходы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-Налог, взимаемый в связи с применением упрощенной системы налогообложения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-Единый сельскохозяйственный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--Налог на имущество  физических лиц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-Земельный налог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-Государственная пошлина</a:t>
          </a:r>
        </a:p>
      </dsp:txBody>
      <dsp:txXfrm>
        <a:off x="0" y="822964"/>
        <a:ext cx="2661640" cy="2128224"/>
      </dsp:txXfrm>
    </dsp:sp>
    <dsp:sp modelId="{58E92E42-A4E4-43C9-8198-F9955B87AD08}">
      <dsp:nvSpPr>
        <dsp:cNvPr id="0" name=""/>
        <dsp:cNvSpPr/>
      </dsp:nvSpPr>
      <dsp:spPr>
        <a:xfrm>
          <a:off x="476543" y="682827"/>
          <a:ext cx="220475" cy="2812178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2812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4A492-EC8E-44E3-A4AA-3A6B12C9B723}">
      <dsp:nvSpPr>
        <dsp:cNvPr id="0" name=""/>
        <dsp:cNvSpPr/>
      </dsp:nvSpPr>
      <dsp:spPr>
        <a:xfrm>
          <a:off x="476543" y="3153592"/>
          <a:ext cx="1909241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2024-3817,6 </a:t>
          </a:r>
          <a:r>
            <a:rPr lang="ru-RU" sz="1200" b="1" kern="1200" dirty="0" smtClean="0"/>
            <a:t>(34,9%)</a:t>
          </a:r>
        </a:p>
      </dsp:txBody>
      <dsp:txXfrm>
        <a:off x="476543" y="3153592"/>
        <a:ext cx="1909241" cy="682827"/>
      </dsp:txXfrm>
    </dsp:sp>
    <dsp:sp modelId="{FCE63C8F-A258-415D-9A56-B481882C85DC}">
      <dsp:nvSpPr>
        <dsp:cNvPr id="0" name=""/>
        <dsp:cNvSpPr/>
      </dsp:nvSpPr>
      <dsp:spPr>
        <a:xfrm>
          <a:off x="476543" y="682827"/>
          <a:ext cx="220475" cy="3665713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3665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8883E-DA5F-4A23-B45B-AC960AA59CD7}">
      <dsp:nvSpPr>
        <dsp:cNvPr id="0" name=""/>
        <dsp:cNvSpPr/>
      </dsp:nvSpPr>
      <dsp:spPr>
        <a:xfrm>
          <a:off x="476543" y="4007126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2025 </a:t>
          </a:r>
          <a:r>
            <a:rPr lang="ru-RU" sz="1200" b="1" kern="1200" dirty="0" smtClean="0"/>
            <a:t>– 3862,7 (46,2%)</a:t>
          </a:r>
        </a:p>
      </dsp:txBody>
      <dsp:txXfrm>
        <a:off x="476543" y="4007126"/>
        <a:ext cx="2485307" cy="682827"/>
      </dsp:txXfrm>
    </dsp:sp>
    <dsp:sp modelId="{1D3353EC-612F-44BB-BED1-519BF25480FF}">
      <dsp:nvSpPr>
        <dsp:cNvPr id="0" name=""/>
        <dsp:cNvSpPr/>
      </dsp:nvSpPr>
      <dsp:spPr>
        <a:xfrm>
          <a:off x="476543" y="682827"/>
          <a:ext cx="220475" cy="4519247"/>
        </a:xfrm>
        <a:custGeom>
          <a:avLst/>
          <a:gdLst/>
          <a:ahLst/>
          <a:cxnLst/>
          <a:rect l="0" t="0" r="0" b="0"/>
          <a:pathLst>
            <a:path>
              <a:moveTo>
                <a:pt x="220475" y="0"/>
              </a:moveTo>
              <a:lnTo>
                <a:pt x="0" y="4519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8597F-FBC4-43F0-9D04-754B140AA86E}">
      <dsp:nvSpPr>
        <dsp:cNvPr id="0" name=""/>
        <dsp:cNvSpPr/>
      </dsp:nvSpPr>
      <dsp:spPr>
        <a:xfrm>
          <a:off x="476543" y="4860661"/>
          <a:ext cx="2485307" cy="682827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2026</a:t>
          </a:r>
          <a:r>
            <a:rPr lang="ru-RU" sz="1100" kern="1200" dirty="0" smtClean="0"/>
            <a:t> </a:t>
          </a:r>
          <a:r>
            <a:rPr lang="ru-RU" sz="1100" kern="1200" dirty="0" smtClean="0"/>
            <a:t>– </a:t>
          </a:r>
          <a:r>
            <a:rPr lang="ru-RU" sz="1200" b="1" kern="1200" dirty="0" smtClean="0"/>
            <a:t>3897,6(45,3%)</a:t>
          </a:r>
        </a:p>
      </dsp:txBody>
      <dsp:txXfrm>
        <a:off x="476543" y="4860661"/>
        <a:ext cx="2485307" cy="682827"/>
      </dsp:txXfrm>
    </dsp:sp>
    <dsp:sp modelId="{7D0BE2E3-3B35-45B6-BBFE-91B43147CB17}">
      <dsp:nvSpPr>
        <dsp:cNvPr id="0" name=""/>
        <dsp:cNvSpPr/>
      </dsp:nvSpPr>
      <dsp:spPr>
        <a:xfrm>
          <a:off x="3145574" y="0"/>
          <a:ext cx="2054751" cy="6828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Неналоговые доходы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45574" y="0"/>
        <a:ext cx="2054751" cy="682827"/>
      </dsp:txXfrm>
    </dsp:sp>
    <dsp:sp modelId="{48BA9AFD-DCE3-4BAC-A7C8-13255842F102}">
      <dsp:nvSpPr>
        <dsp:cNvPr id="0" name=""/>
        <dsp:cNvSpPr/>
      </dsp:nvSpPr>
      <dsp:spPr>
        <a:xfrm>
          <a:off x="3227849" y="682827"/>
          <a:ext cx="91440" cy="1160202"/>
        </a:xfrm>
        <a:custGeom>
          <a:avLst/>
          <a:gdLst/>
          <a:ahLst/>
          <a:cxnLst/>
          <a:rect l="0" t="0" r="0" b="0"/>
          <a:pathLst>
            <a:path>
              <a:moveTo>
                <a:pt x="123200" y="0"/>
              </a:moveTo>
              <a:lnTo>
                <a:pt x="45720" y="1160202"/>
              </a:lnTo>
            </a:path>
          </a:pathLst>
        </a:cu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C897D-85A1-40C4-A380-003C9150F735}">
      <dsp:nvSpPr>
        <dsp:cNvPr id="0" name=""/>
        <dsp:cNvSpPr/>
      </dsp:nvSpPr>
      <dsp:spPr>
        <a:xfrm>
          <a:off x="3273569" y="792086"/>
          <a:ext cx="2622867" cy="210188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</a:t>
          </a:r>
          <a:r>
            <a:rPr lang="ru-RU" sz="1100" b="1" kern="1200" dirty="0" smtClean="0"/>
            <a:t>Доходы, получаемые в виде арендной платы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-Доходы от продажи материальных и нематериальных активов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Штрафы</a:t>
          </a:r>
          <a:endParaRPr lang="ru-RU" sz="1000" b="1" kern="1200" dirty="0"/>
        </a:p>
      </dsp:txBody>
      <dsp:txXfrm>
        <a:off x="3273569" y="792086"/>
        <a:ext cx="2622867" cy="2101887"/>
      </dsp:txXfrm>
    </dsp:sp>
    <dsp:sp modelId="{0BF9272B-E1D6-4483-B80F-B6E6D3CF1B4E}">
      <dsp:nvSpPr>
        <dsp:cNvPr id="0" name=""/>
        <dsp:cNvSpPr/>
      </dsp:nvSpPr>
      <dsp:spPr>
        <a:xfrm>
          <a:off x="3351050" y="682827"/>
          <a:ext cx="128547" cy="278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5841"/>
              </a:lnTo>
              <a:lnTo>
                <a:pt x="128547" y="2785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B75E5-85AC-4EF8-B65D-EE54E2D9315E}">
      <dsp:nvSpPr>
        <dsp:cNvPr id="0" name=""/>
        <dsp:cNvSpPr/>
      </dsp:nvSpPr>
      <dsp:spPr>
        <a:xfrm>
          <a:off x="3479597" y="312725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2024 </a:t>
          </a:r>
          <a:r>
            <a:rPr lang="ru-RU" sz="1200" b="1" kern="1200" dirty="0" smtClean="0"/>
            <a:t>183,3 (0,1%)</a:t>
          </a:r>
          <a:endParaRPr lang="ru-RU" sz="1200" b="1" kern="1200" dirty="0"/>
        </a:p>
      </dsp:txBody>
      <dsp:txXfrm>
        <a:off x="3479597" y="3127255"/>
        <a:ext cx="1951805" cy="682827"/>
      </dsp:txXfrm>
    </dsp:sp>
    <dsp:sp modelId="{EC635612-27F1-4D29-9EAD-1FEBB713B3E2}">
      <dsp:nvSpPr>
        <dsp:cNvPr id="0" name=""/>
        <dsp:cNvSpPr/>
      </dsp:nvSpPr>
      <dsp:spPr>
        <a:xfrm>
          <a:off x="3351050" y="682827"/>
          <a:ext cx="128547" cy="363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9376"/>
              </a:lnTo>
              <a:lnTo>
                <a:pt x="128547" y="3639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A5D1-EBDA-4A2E-B367-7826C2F75DE7}">
      <dsp:nvSpPr>
        <dsp:cNvPr id="0" name=""/>
        <dsp:cNvSpPr/>
      </dsp:nvSpPr>
      <dsp:spPr>
        <a:xfrm>
          <a:off x="3479597" y="3980790"/>
          <a:ext cx="1812607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2025   </a:t>
          </a:r>
          <a:r>
            <a:rPr lang="ru-RU" sz="1200" b="1" kern="1200" dirty="0" smtClean="0"/>
            <a:t>78,4 (0,7%)</a:t>
          </a:r>
          <a:endParaRPr lang="ru-RU" sz="1200" b="1" kern="1200" dirty="0"/>
        </a:p>
      </dsp:txBody>
      <dsp:txXfrm>
        <a:off x="3479597" y="3980790"/>
        <a:ext cx="1812607" cy="682827"/>
      </dsp:txXfrm>
    </dsp:sp>
    <dsp:sp modelId="{565E51E5-73A6-4889-B6B3-64B3EC45D9CF}">
      <dsp:nvSpPr>
        <dsp:cNvPr id="0" name=""/>
        <dsp:cNvSpPr/>
      </dsp:nvSpPr>
      <dsp:spPr>
        <a:xfrm>
          <a:off x="3351050" y="682827"/>
          <a:ext cx="128547" cy="4492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911"/>
              </a:lnTo>
              <a:lnTo>
                <a:pt x="128547" y="4492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54F56-58E5-4E6A-B347-BA8F9CEFFCEF}">
      <dsp:nvSpPr>
        <dsp:cNvPr id="0" name=""/>
        <dsp:cNvSpPr/>
      </dsp:nvSpPr>
      <dsp:spPr>
        <a:xfrm>
          <a:off x="3479597" y="4834325"/>
          <a:ext cx="1951805" cy="68282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2026-81,5 </a:t>
          </a:r>
          <a:r>
            <a:rPr lang="ru-RU" sz="1200" b="1" kern="1200" dirty="0" smtClean="0"/>
            <a:t>(0,7%)</a:t>
          </a:r>
          <a:endParaRPr lang="ru-RU" sz="1200" b="1" kern="1200" dirty="0"/>
        </a:p>
      </dsp:txBody>
      <dsp:txXfrm>
        <a:off x="3479597" y="4834325"/>
        <a:ext cx="1951805" cy="682827"/>
      </dsp:txXfrm>
    </dsp:sp>
    <dsp:sp modelId="{04740F46-C1E3-41B5-891E-992B2F94A47A}">
      <dsp:nvSpPr>
        <dsp:cNvPr id="0" name=""/>
        <dsp:cNvSpPr/>
      </dsp:nvSpPr>
      <dsp:spPr>
        <a:xfrm>
          <a:off x="6004954" y="0"/>
          <a:ext cx="2388408" cy="6828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Безвозмездные поступления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04954" y="0"/>
        <a:ext cx="2388408" cy="682827"/>
      </dsp:txXfrm>
    </dsp:sp>
    <dsp:sp modelId="{6DF14557-C32F-42F7-811A-D2320722FC8F}">
      <dsp:nvSpPr>
        <dsp:cNvPr id="0" name=""/>
        <dsp:cNvSpPr/>
      </dsp:nvSpPr>
      <dsp:spPr>
        <a:xfrm>
          <a:off x="6243795" y="682827"/>
          <a:ext cx="200083" cy="717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044"/>
              </a:lnTo>
              <a:lnTo>
                <a:pt x="200083" y="717044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A2E2B-B719-417A-A975-4F7BFB262A63}">
      <dsp:nvSpPr>
        <dsp:cNvPr id="0" name=""/>
        <dsp:cNvSpPr/>
      </dsp:nvSpPr>
      <dsp:spPr>
        <a:xfrm>
          <a:off x="6443879" y="854661"/>
          <a:ext cx="2196553" cy="10904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Дотации, субсидии, субвенции,  межбюджетные трансферты из других уровней бюджета, безвозмездные поступления от физических и юридических лиц</a:t>
          </a:r>
          <a:endParaRPr lang="ru-RU" sz="1100" b="1" kern="1200" dirty="0"/>
        </a:p>
      </dsp:txBody>
      <dsp:txXfrm>
        <a:off x="6443879" y="854661"/>
        <a:ext cx="2196553" cy="1090421"/>
      </dsp:txXfrm>
    </dsp:sp>
    <dsp:sp modelId="{58243E51-AF1A-4748-A37F-EF23A5BF9CE7}">
      <dsp:nvSpPr>
        <dsp:cNvPr id="0" name=""/>
        <dsp:cNvSpPr/>
      </dsp:nvSpPr>
      <dsp:spPr>
        <a:xfrm>
          <a:off x="6243795" y="682827"/>
          <a:ext cx="200083" cy="1774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75"/>
              </a:lnTo>
              <a:lnTo>
                <a:pt x="200083" y="17743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6F1AC-952B-463E-BFB7-26020ADBE0F1}">
      <dsp:nvSpPr>
        <dsp:cNvPr id="0" name=""/>
        <dsp:cNvSpPr/>
      </dsp:nvSpPr>
      <dsp:spPr>
        <a:xfrm>
          <a:off x="6443879" y="2115789"/>
          <a:ext cx="1927901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2024– </a:t>
          </a:r>
          <a:r>
            <a:rPr lang="ru-RU" sz="1100" b="1" kern="1200" dirty="0" smtClean="0"/>
            <a:t>10123,3 (64,6%)</a:t>
          </a:r>
          <a:endParaRPr lang="ru-RU" sz="1100" b="1" kern="1200" dirty="0"/>
        </a:p>
      </dsp:txBody>
      <dsp:txXfrm>
        <a:off x="6443879" y="2115789"/>
        <a:ext cx="1927901" cy="682827"/>
      </dsp:txXfrm>
    </dsp:sp>
    <dsp:sp modelId="{E777D380-A6C9-478F-8D2D-83265A5ABEE6}">
      <dsp:nvSpPr>
        <dsp:cNvPr id="0" name=""/>
        <dsp:cNvSpPr/>
      </dsp:nvSpPr>
      <dsp:spPr>
        <a:xfrm>
          <a:off x="6243795" y="682827"/>
          <a:ext cx="200083" cy="2627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7910"/>
              </a:lnTo>
              <a:lnTo>
                <a:pt x="200083" y="2627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7519C-A533-4DF1-BFF4-2BA40FEB95A4}">
      <dsp:nvSpPr>
        <dsp:cNvPr id="0" name=""/>
        <dsp:cNvSpPr/>
      </dsp:nvSpPr>
      <dsp:spPr>
        <a:xfrm>
          <a:off x="6443879" y="2969324"/>
          <a:ext cx="2028249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2025- </a:t>
          </a:r>
          <a:r>
            <a:rPr lang="ru-RU" sz="1100" b="1" kern="1200" dirty="0" smtClean="0"/>
            <a:t>6629,8 (53,1%)</a:t>
          </a:r>
          <a:endParaRPr lang="ru-RU" sz="1100" b="1" kern="1200" dirty="0"/>
        </a:p>
      </dsp:txBody>
      <dsp:txXfrm>
        <a:off x="6443879" y="2969324"/>
        <a:ext cx="2028249" cy="682827"/>
      </dsp:txXfrm>
    </dsp:sp>
    <dsp:sp modelId="{EF38CB88-A481-47B3-81FF-561890F57306}">
      <dsp:nvSpPr>
        <dsp:cNvPr id="0" name=""/>
        <dsp:cNvSpPr/>
      </dsp:nvSpPr>
      <dsp:spPr>
        <a:xfrm>
          <a:off x="6243795" y="682827"/>
          <a:ext cx="200083" cy="3481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1445"/>
              </a:lnTo>
              <a:lnTo>
                <a:pt x="200083" y="3481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15244-7697-4AA7-8EBD-D2B27C446B78}">
      <dsp:nvSpPr>
        <dsp:cNvPr id="0" name=""/>
        <dsp:cNvSpPr/>
      </dsp:nvSpPr>
      <dsp:spPr>
        <a:xfrm>
          <a:off x="6443879" y="3822859"/>
          <a:ext cx="2071918" cy="68282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2026 </a:t>
          </a:r>
          <a:r>
            <a:rPr lang="ru-RU" sz="1100" b="1" kern="1200" dirty="0" smtClean="0"/>
            <a:t>5983,3 (54,0%)</a:t>
          </a:r>
          <a:endParaRPr lang="ru-RU" sz="1100" b="1" kern="1200" dirty="0"/>
        </a:p>
      </dsp:txBody>
      <dsp:txXfrm>
        <a:off x="6443879" y="3822859"/>
        <a:ext cx="2071918" cy="68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F55D-B4D9-4BC3-9811-D3E0A8400040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518FD-0EA6-4887-AD8C-B65959031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518FD-0EA6-4887-AD8C-B659590319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DC9C5-AA58-44D6-9497-4F15BDCAB125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3788E-0313-4DFC-8CC7-8D2B1EEE7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8C3A8-FF87-4FF7-9307-FC1B8F2E57B9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8A124-E751-470C-B7D6-BD514E26F6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A8AF3D-8AA8-4936-ADDC-F9C1A9AC30C1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2C556-169C-4F9F-9974-D3C86742E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D80B0-E4DA-4A6F-8F82-C36F131FFC5A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4D339-0626-472E-B69C-629907C0EE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0371D-683C-47B4-9F99-258898F5491E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714A-47FF-4DA4-B074-EBDD11AAF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916B4-A4D5-4B7E-BE96-0F2606C1B168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BF4C5-00E5-4318-BEB6-0403259CF1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2887B-9620-4ED9-93A3-F65154070858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4A39-5436-4C7B-8E8B-5CDAC1563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A8159-85CA-44E1-AD95-D5BD7A8C7095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7FDCA-5068-40CC-99F3-0794E687B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174A7-A2BC-4F33-A274-6F6A74ABD064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E7D6C-6FCF-4C19-975F-EAE6CDBDD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E7329-C819-4A88-A388-4A90C2F9E4D0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D0B41-1005-4861-AB06-EFA1964C9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CB8B8-CE1C-420A-BC6A-46DDE4F4760A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E35F480-DCB0-4A68-9E94-BC4AFB8A8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B2CF5B-3F0B-4AE7-BF23-61401A31D8DF}" type="datetimeFigureOut">
              <a:rPr lang="ru-RU" smtClean="0"/>
              <a:pPr>
                <a:defRPr/>
              </a:pPr>
              <a:t>13.12.2023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805322A-8010-447A-864C-A743C010B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source=wiz&amp;text=%D1%81%D0%BE%D1%86%D0%B8%D0%B0%D0%BB%D1%8C%D0%BD%D0%B0%D1%8F%20%D0%BF%D0%BE%D0%BB%D0%B8%D1%82%D0%B8%D0%BA%D0%B0%20%D1%84%D0%BE%D1%82%D0%BE&amp;noreask=1&amp;img_url=http://img.beta.rian.ru/images/59261/03/592610319.jpg&amp;pos=5&amp;rpt=simage&amp;lr=3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Вознесенского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Морозовского района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плановый период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24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Бюджет для граждан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Скругленный прямоугольник 1"/>
          <p:cNvGrpSpPr>
            <a:grpSpLocks/>
          </p:cNvGrpSpPr>
          <p:nvPr/>
        </p:nvGrpSpPr>
        <p:grpSpPr bwMode="auto">
          <a:xfrm>
            <a:off x="115888" y="36513"/>
            <a:ext cx="8839200" cy="1016000"/>
            <a:chOff x="73" y="23"/>
            <a:chExt cx="5568" cy="411"/>
          </a:xfrm>
        </p:grpSpPr>
        <p:pic>
          <p:nvPicPr>
            <p:cNvPr id="18443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" y="23"/>
              <a:ext cx="5568" cy="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3"/>
            <p:cNvSpPr txBox="1">
              <a:spLocks noChangeArrowheads="1"/>
            </p:cNvSpPr>
            <p:nvPr/>
          </p:nvSpPr>
          <p:spPr bwMode="auto">
            <a:xfrm>
              <a:off x="124" y="23"/>
              <a:ext cx="546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dirty="0">
                  <a:latin typeface="Constantia" pitchFamily="18" charset="0"/>
                </a:rPr>
                <a:t>Структура доходов бюджета Вознесенского сельского поселения </a:t>
              </a:r>
            </a:p>
            <a:p>
              <a:pPr algn="ctr"/>
              <a:r>
                <a:rPr lang="ru-RU" altLang="ru-RU" sz="1800" dirty="0">
                  <a:latin typeface="Constantia" pitchFamily="18" charset="0"/>
                </a:rPr>
                <a:t>Морозовского района в </a:t>
              </a:r>
              <a:r>
                <a:rPr lang="ru-RU" altLang="ru-RU" sz="1800" dirty="0" smtClean="0">
                  <a:latin typeface="Constantia" pitchFamily="18" charset="0"/>
                </a:rPr>
                <a:t>2024-2026 </a:t>
              </a:r>
              <a:r>
                <a:rPr lang="ru-RU" altLang="ru-RU" sz="1800" dirty="0" smtClean="0">
                  <a:latin typeface="Constantia" pitchFamily="18" charset="0"/>
                </a:rPr>
                <a:t>годах</a:t>
              </a:r>
              <a:endParaRPr lang="ru-RU" altLang="ru-RU" sz="1800" dirty="0">
                <a:latin typeface="Constantia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218308" y="908720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971550" y="638175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Скругленный прямоугольник 1"/>
          <p:cNvGrpSpPr>
            <a:grpSpLocks/>
          </p:cNvGrpSpPr>
          <p:nvPr/>
        </p:nvGrpSpPr>
        <p:grpSpPr bwMode="auto">
          <a:xfrm>
            <a:off x="0" y="260350"/>
            <a:ext cx="8964613" cy="649288"/>
            <a:chOff x="50" y="-161"/>
            <a:chExt cx="5668" cy="862"/>
          </a:xfrm>
        </p:grpSpPr>
        <p:pic>
          <p:nvPicPr>
            <p:cNvPr id="19477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" y="-161"/>
              <a:ext cx="566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Text Box 3"/>
            <p:cNvSpPr txBox="1">
              <a:spLocks noChangeArrowheads="1"/>
            </p:cNvSpPr>
            <p:nvPr/>
          </p:nvSpPr>
          <p:spPr bwMode="auto">
            <a:xfrm>
              <a:off x="133" y="31"/>
              <a:ext cx="544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 dirty="0">
                  <a:latin typeface="Constantia" pitchFamily="18" charset="0"/>
                </a:rPr>
                <a:t>Структура расходов бюджета Вознесенского сельского поселения Морозовского района по программному принципу</a:t>
              </a:r>
              <a:r>
                <a:rPr lang="ru-RU" altLang="ru-RU" sz="1800" b="1" dirty="0">
                  <a:latin typeface="Arial" pitchFamily="34" charset="0"/>
                </a:rPr>
                <a:t> </a:t>
              </a:r>
              <a:r>
                <a:rPr lang="ru-RU" altLang="ru-RU" sz="1800" b="1" dirty="0"/>
                <a:t>на </a:t>
              </a:r>
              <a:r>
                <a:rPr lang="ru-RU" altLang="ru-RU" sz="1800" b="1" dirty="0" smtClean="0"/>
                <a:t>2022 </a:t>
              </a:r>
              <a:r>
                <a:rPr lang="ru-RU" altLang="ru-RU" sz="1800" b="1" dirty="0"/>
                <a:t>год</a:t>
              </a:r>
            </a:p>
            <a:p>
              <a:pPr algn="ctr"/>
              <a:endParaRPr lang="ru-RU" altLang="ru-RU" sz="2800" b="1" dirty="0">
                <a:latin typeface="Arial" pitchFamily="34" charset="0"/>
              </a:endParaRPr>
            </a:p>
          </p:txBody>
        </p:sp>
      </p:grpSp>
      <p:sp>
        <p:nvSpPr>
          <p:cNvPr id="3" name="Цилиндр 2"/>
          <p:cNvSpPr/>
          <p:nvPr/>
        </p:nvSpPr>
        <p:spPr>
          <a:xfrm>
            <a:off x="395536" y="1412776"/>
            <a:ext cx="504056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9913" y="1603375"/>
            <a:ext cx="206851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Муниципальные программы        </a:t>
            </a:r>
            <a:r>
              <a:rPr lang="ru-RU" sz="1600" b="1" dirty="0" smtClean="0">
                <a:solidFill>
                  <a:schemeClr val="tx1"/>
                </a:solidFill>
              </a:rPr>
              <a:t>16057,5тыс</a:t>
            </a:r>
            <a:r>
              <a:rPr lang="ru-RU" sz="1600" b="1" dirty="0">
                <a:solidFill>
                  <a:schemeClr val="tx1"/>
                </a:solidFill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9738" y="4260850"/>
            <a:ext cx="2168525" cy="1362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(123,0 </a:t>
            </a:r>
            <a:r>
              <a:rPr lang="ru-RU" sz="1600" b="1" dirty="0" smtClean="0">
                <a:solidFill>
                  <a:schemeClr val="tx1"/>
                </a:solidFill>
              </a:rPr>
              <a:t>тыс</a:t>
            </a:r>
            <a:r>
              <a:rPr lang="ru-RU" sz="1600" b="1" dirty="0">
                <a:solidFill>
                  <a:schemeClr val="tx1"/>
                </a:solidFill>
              </a:rPr>
              <a:t>. рублей)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1403648" y="1422400"/>
            <a:ext cx="936104" cy="47525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cxnSp>
        <p:nvCxnSpPr>
          <p:cNvPr id="11" name="Прямая соединительная линия 10"/>
          <p:cNvCxnSpPr>
            <a:stCxn id="3" idx="4"/>
            <a:endCxn id="9" idx="2"/>
          </p:cNvCxnSpPr>
          <p:nvPr/>
        </p:nvCxnSpPr>
        <p:spPr>
          <a:xfrm>
            <a:off x="900113" y="3789363"/>
            <a:ext cx="50323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39975" y="2373313"/>
            <a:ext cx="769938" cy="101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2038" y="3860800"/>
            <a:ext cx="647700" cy="855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с одним вырезанным углом 22"/>
          <p:cNvSpPr/>
          <p:nvPr/>
        </p:nvSpPr>
        <p:spPr>
          <a:xfrm>
            <a:off x="5316538" y="958850"/>
            <a:ext cx="3503612" cy="52546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Информационное общество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5364163" y="1557338"/>
            <a:ext cx="3455987" cy="79154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100" dirty="0" smtClean="0"/>
              <a:t>Обеспечение качественными коммунальными услугами населения и повышения уровня благоустройства территории Вознесенского сельского поселения </a:t>
            </a:r>
            <a:endParaRPr lang="ru-RU" sz="1100" dirty="0"/>
          </a:p>
        </p:txBody>
      </p:sp>
      <p:sp>
        <p:nvSpPr>
          <p:cNvPr id="31" name="Прямоугольник с одним вырезанным углом 30"/>
          <p:cNvSpPr/>
          <p:nvPr/>
        </p:nvSpPr>
        <p:spPr>
          <a:xfrm>
            <a:off x="5330825" y="2420888"/>
            <a:ext cx="3562350" cy="6477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Пожарная безопасность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с одним вырезанным углом 31"/>
          <p:cNvSpPr/>
          <p:nvPr/>
        </p:nvSpPr>
        <p:spPr>
          <a:xfrm>
            <a:off x="5316538" y="3068638"/>
            <a:ext cx="3576637" cy="3317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</a:rPr>
              <a:t>Развитие культуры </a:t>
            </a:r>
            <a:r>
              <a:rPr lang="ru-RU" sz="1100" dirty="0" smtClean="0">
                <a:solidFill>
                  <a:schemeClr val="tx1"/>
                </a:solidFill>
              </a:rPr>
              <a:t>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5313363" y="3429000"/>
            <a:ext cx="3613150" cy="46513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и  рациональное природопользование</a:t>
            </a:r>
          </a:p>
        </p:txBody>
      </p:sp>
      <p:sp>
        <p:nvSpPr>
          <p:cNvPr id="34" name="Прямоугольник с одним вырезанным углом 33"/>
          <p:cNvSpPr/>
          <p:nvPr/>
        </p:nvSpPr>
        <p:spPr>
          <a:xfrm>
            <a:off x="5313363" y="3922713"/>
            <a:ext cx="3613150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>
            <a:off x="5292080" y="4437112"/>
            <a:ext cx="3616325" cy="4635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</a:t>
            </a:r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>
            <a:off x="5364088" y="4869160"/>
            <a:ext cx="3562425" cy="51405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  и развитие энергетики</a:t>
            </a:r>
          </a:p>
        </p:txBody>
      </p:sp>
      <p:sp>
        <p:nvSpPr>
          <p:cNvPr id="37" name="Прямоугольник с одним вырезанным углом 36"/>
          <p:cNvSpPr/>
          <p:nvPr/>
        </p:nvSpPr>
        <p:spPr>
          <a:xfrm>
            <a:off x="5310188" y="5405438"/>
            <a:ext cx="3616325" cy="46513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</a:p>
        </p:txBody>
      </p:sp>
      <p:sp>
        <p:nvSpPr>
          <p:cNvPr id="40" name="Прямоугольник с одним вырезанным углом 39"/>
          <p:cNvSpPr/>
          <p:nvPr/>
        </p:nvSpPr>
        <p:spPr>
          <a:xfrm>
            <a:off x="5310188" y="5943600"/>
            <a:ext cx="3616325" cy="5810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100" dirty="0" smtClean="0"/>
              <a:t>Управление муниципальными финансами и создание условий для повышения эффективности бюджетных расходов</a:t>
            </a:r>
            <a:endParaRPr lang="ru-RU" altLang="ru-RU" sz="1100" dirty="0" smtClean="0">
              <a:latin typeface="Franklin Gothic Book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222750" y="958850"/>
            <a:ext cx="1108075" cy="595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Структура расходов бюджета по отраслям в </a:t>
            </a:r>
            <a:r>
              <a:rPr lang="ru-RU" sz="2400" dirty="0" smtClean="0">
                <a:solidFill>
                  <a:schemeClr val="tx1"/>
                </a:solidFill>
              </a:rPr>
              <a:t>2024году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 rot="10800000" flipV="1">
            <a:off x="277813" y="1125538"/>
            <a:ext cx="1630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20486" name="Диаграмма 2"/>
          <p:cNvGraphicFramePr>
            <a:graphicFrameLocks/>
          </p:cNvGraphicFramePr>
          <p:nvPr/>
        </p:nvGraphicFramePr>
        <p:xfrm>
          <a:off x="0" y="1498600"/>
          <a:ext cx="9153525" cy="5353050"/>
        </p:xfrm>
        <a:graphic>
          <a:graphicData uri="http://schemas.openxmlformats.org/presentationml/2006/ole">
            <p:oleObj spid="_x0000_s20486" name="Worksheet" r:id="rId3" imgW="9410580" imgH="53529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/>
        </p:nvGraphicFramePr>
        <p:xfrm>
          <a:off x="1439863" y="3357563"/>
          <a:ext cx="6948487" cy="1550602"/>
        </p:xfrm>
        <a:graphic>
          <a:graphicData uri="http://schemas.openxmlformats.org/drawingml/2006/table">
            <a:tbl>
              <a:tblPr/>
              <a:tblGrid>
                <a:gridCol w="3246441"/>
                <a:gridCol w="1145687"/>
                <a:gridCol w="1188319"/>
                <a:gridCol w="1368040"/>
              </a:tblGrid>
              <a:tr h="57555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84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724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ИТОГО расходы 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Расходы бюджета на культуру, кинематографию</a:t>
            </a: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89646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/>
          </a:p>
          <a:p>
            <a:pPr marL="342900" indent="-342900" algn="ctr"/>
            <a:r>
              <a:rPr lang="ru-RU" altLang="ru-RU" sz="1600" dirty="0"/>
              <a:t>За счет средств бюджета Вознесенского сельского поселения Морозовского района учреждения культуры оказывают населению сельского поселения муниципальные услуги 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</a:t>
            </a:r>
            <a:r>
              <a:rPr lang="ru-RU" altLang="ru-RU" sz="1600" dirty="0" smtClean="0">
                <a:latin typeface="Constantia" pitchFamily="18" charset="0"/>
              </a:rPr>
              <a:t>ремеслам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 smtClean="0">
                <a:latin typeface="Constantia" pitchFamily="18" charset="0"/>
              </a:rPr>
              <a:t>Выполнение </a:t>
            </a:r>
            <a:r>
              <a:rPr lang="ru-RU" altLang="ru-RU" sz="1600" dirty="0">
                <a:latin typeface="Constantia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dirty="0">
                <a:latin typeface="Constantia" pitchFamily="18" charset="0"/>
              </a:rPr>
              <a:t> МБУК «Вознесенский </a:t>
            </a:r>
            <a:r>
              <a:rPr lang="ru-RU" altLang="ru-RU" sz="1600" dirty="0" smtClean="0">
                <a:latin typeface="Constantia" pitchFamily="18" charset="0"/>
              </a:rPr>
              <a:t>СДК»</a:t>
            </a:r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endParaRPr lang="ru-RU" altLang="ru-RU" sz="1600" dirty="0">
              <a:latin typeface="Constantia" pitchFamily="18" charset="0"/>
            </a:endParaRPr>
          </a:p>
          <a:p>
            <a:pPr marL="342900" indent="-342900" algn="ctr"/>
            <a:r>
              <a:rPr lang="ru-RU" altLang="ru-RU" sz="1600" dirty="0"/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/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5473" name="Group 113"/>
          <p:cNvGraphicFramePr>
            <a:graphicFrameLocks noGrp="1"/>
          </p:cNvGraphicFramePr>
          <p:nvPr/>
        </p:nvGraphicFramePr>
        <p:xfrm>
          <a:off x="755650" y="3717033"/>
          <a:ext cx="8137525" cy="864095"/>
        </p:xfrm>
        <a:graphic>
          <a:graphicData uri="http://schemas.openxmlformats.org/drawingml/2006/table">
            <a:tbl>
              <a:tblPr/>
              <a:tblGrid>
                <a:gridCol w="2826421"/>
                <a:gridCol w="2654608"/>
                <a:gridCol w="2656496"/>
              </a:tblGrid>
              <a:tr h="33250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 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58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4793,3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9" marR="91439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4938,8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3871,9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рублей</a:t>
                      </a:r>
                    </a:p>
                  </a:txBody>
                  <a:tcPr marL="91439" marR="91439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2549" name="Picture 23" descr="http://voznesensksp.ru/Upload/Images/Gallery/Big/8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4725144"/>
            <a:ext cx="3024336" cy="17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http://voznesensksp.ru/Upload/Images/Gallery/Big/2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4795611"/>
            <a:ext cx="3528318" cy="16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физическую культуру и спорт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проведение мероприятий в области физической культуры и спорта предусмотрены средства в следующих объемах:</a:t>
            </a:r>
          </a:p>
          <a:p>
            <a:pPr algn="ctr"/>
            <a:endParaRPr lang="ru-RU" altLang="ru-RU" b="1" i="1"/>
          </a:p>
          <a:p>
            <a:pPr algn="ctr"/>
            <a:endParaRPr lang="ru-RU" altLang="ru-RU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2627784" y="2780928"/>
          <a:ext cx="6083301" cy="1785863"/>
        </p:xfrm>
        <a:graphic>
          <a:graphicData uri="http://schemas.openxmlformats.org/drawingml/2006/table">
            <a:tbl>
              <a:tblPr/>
              <a:tblGrid>
                <a:gridCol w="1728001"/>
                <a:gridCol w="2327533"/>
                <a:gridCol w="2027767"/>
              </a:tblGrid>
              <a:tr h="100872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14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3575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4864"/>
            <a:ext cx="21609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 оплату расходов по всем общегосударственным вопросам Вознесенского сельского поселения 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468313" y="2995613"/>
          <a:ext cx="8100194" cy="3401839"/>
        </p:xfrm>
        <a:graphic>
          <a:graphicData uri="http://schemas.openxmlformats.org/drawingml/2006/table">
            <a:tbl>
              <a:tblPr/>
              <a:tblGrid>
                <a:gridCol w="3239591"/>
                <a:gridCol w="1656952"/>
                <a:gridCol w="1728192"/>
                <a:gridCol w="1475459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Функционирование Администрации Вознесенского сельского поселения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7600,9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7358,8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7902,2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118,2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119,4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7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25606" name="Прямоугольник 3"/>
          <p:cNvSpPr>
            <a:spLocks noChangeArrowheads="1"/>
          </p:cNvSpPr>
          <p:nvPr/>
        </p:nvSpPr>
        <p:spPr bwMode="auto">
          <a:xfrm>
            <a:off x="3203575" y="155733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/>
              <a:t>На проведение мероприятий в области </a:t>
            </a:r>
            <a:r>
              <a:rPr lang="ru-RU" altLang="ru-RU" b="1" i="1" dirty="0" smtClean="0"/>
              <a:t>коммунального </a:t>
            </a:r>
            <a:r>
              <a:rPr lang="ru-RU" altLang="ru-RU" b="1" i="1" dirty="0"/>
              <a:t>хозяйства предусмотрены средства в следующих объемах:</a:t>
            </a:r>
          </a:p>
          <a:p>
            <a:pPr algn="ctr"/>
            <a:endParaRPr lang="ru-RU" altLang="ru-RU" b="1" i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468313" y="2349500"/>
          <a:ext cx="7164092" cy="1584988"/>
        </p:xfrm>
        <a:graphic>
          <a:graphicData uri="http://schemas.openxmlformats.org/drawingml/2006/table">
            <a:tbl>
              <a:tblPr/>
              <a:tblGrid>
                <a:gridCol w="2456535"/>
                <a:gridCol w="1473921"/>
                <a:gridCol w="1801459"/>
                <a:gridCol w="1432177"/>
              </a:tblGrid>
              <a:tr h="720080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2531,2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644,2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644,2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39938" name="Picture 2" descr="http://voznesensksp.ru/Upload/Images/Gallery/Big/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1440160"/>
          </a:xfrm>
          <a:prstGeom prst="rect">
            <a:avLst/>
          </a:prstGeom>
          <a:noFill/>
        </p:spPr>
      </p:pic>
      <p:pic>
        <p:nvPicPr>
          <p:cNvPr id="39940" name="Picture 4" descr="http://voznesensksp.ru/Upload/Images/Gallery/Big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3456384" cy="2232248"/>
          </a:xfrm>
          <a:prstGeom prst="rect">
            <a:avLst/>
          </a:prstGeom>
          <a:noFill/>
        </p:spPr>
      </p:pic>
      <p:pic>
        <p:nvPicPr>
          <p:cNvPr id="39942" name="Picture 6" descr="http://voznesensksp.ru/Upload/Images/Gallery/Big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44416" cy="2350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на национальную оборону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На </a:t>
            </a:r>
            <a:r>
              <a:rPr lang="ru-RU" b="1"/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Вознесенского сельского поселения </a:t>
            </a:r>
            <a:r>
              <a:rPr lang="ru-RU" altLang="ru-RU" b="1" i="1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0801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  <p:pic>
        <p:nvPicPr>
          <p:cNvPr id="26644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76700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/>
              <a:t>Расходы бюджета по разделу «Социальная политика»</a:t>
            </a:r>
            <a:endParaRPr lang="ru-RU" sz="2400" dirty="0" smtClean="0">
              <a:latin typeface="Constantia" pitchFamily="18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/>
              <a:t>Расходы на выплату  муниципальной пенсии :</a:t>
            </a:r>
            <a:endParaRPr lang="ru-RU" altLang="ru-RU" b="1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00113" y="2565400"/>
          <a:ext cx="7416824" cy="1943720"/>
        </p:xfrm>
        <a:graphic>
          <a:graphicData uri="http://schemas.openxmlformats.org/drawingml/2006/table">
            <a:tbl>
              <a:tblPr/>
              <a:tblGrid>
                <a:gridCol w="2611558"/>
                <a:gridCol w="2298171"/>
                <a:gridCol w="2507095"/>
              </a:tblGrid>
              <a:tr h="11657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792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16575"/>
          </a:xfrm>
        </p:spPr>
        <p:txBody>
          <a:bodyPr/>
          <a:lstStyle/>
          <a:p>
            <a:pPr eaLnBrk="1" hangingPunct="1"/>
            <a:endParaRPr lang="ru-RU" altLang="ru-RU" b="1" smtClean="0"/>
          </a:p>
          <a:p>
            <a:pPr algn="just" eaLnBrk="1" hangingPunct="1"/>
            <a:r>
              <a:rPr lang="ru-RU" altLang="ru-RU" b="1" smtClean="0"/>
              <a:t>Бюджет для граждан</a:t>
            </a:r>
            <a:r>
              <a:rPr lang="ru-RU" altLang="ru-RU" smtClean="0"/>
              <a:t> - это аналитический материал, доступный для широкого круга неподготовленных пользователей: основы бюджета и бюджетного процесса, исполнение бюджета, проект бюджета, муниципальные программы, публичные слушания и другая информация для граждан.</a:t>
            </a:r>
            <a:r>
              <a:rPr lang="ru-RU" altLang="ru-RU" smtClean="0">
                <a:solidFill>
                  <a:srgbClr val="1F1F1F"/>
                </a:solidFill>
                <a:latin typeface="skoda_promedium"/>
              </a:rPr>
              <a:t> 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55577" y="2284862"/>
            <a:ext cx="2217612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34" y="3214686"/>
            <a:ext cx="8215370" cy="3429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84168" y="3214685"/>
            <a:ext cx="2631236" cy="33826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/>
              <a:t>п</a:t>
            </a:r>
            <a:r>
              <a:rPr lang="ru-RU" sz="1400" b="1" dirty="0" smtClean="0"/>
              <a:t>олитики  Вознесенского сельского поселения</a:t>
            </a:r>
            <a:endParaRPr lang="ru-RU" sz="1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00034" y="404664"/>
            <a:ext cx="8215370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Основа формирования проекта </a:t>
            </a:r>
            <a:r>
              <a:rPr lang="ru-RU" sz="2000" dirty="0" smtClean="0"/>
              <a:t>бюджета Вознесенского сельского поселения Морозовского района:</a:t>
            </a:r>
            <a:endParaRPr lang="ru-RU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491880" y="2326489"/>
            <a:ext cx="2158909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7864" y="3250404"/>
            <a:ext cx="2605587" cy="3346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Прогноз социально-экономического развития Вознесенского сельского поселения</a:t>
            </a:r>
            <a:endParaRPr lang="ru-RU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71472" y="3214686"/>
            <a:ext cx="1928826" cy="264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Бюджетном послании президента Российской федерации</a:t>
            </a:r>
            <a:endParaRPr lang="ru-RU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287576" y="2309616"/>
            <a:ext cx="214428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0034" y="3250404"/>
            <a:ext cx="2703814" cy="33469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Муниципальные программы Вознесенского</a:t>
            </a:r>
          </a:p>
          <a:p>
            <a:pPr algn="ctr"/>
            <a:r>
              <a:rPr lang="ru-RU" sz="1400" b="1" dirty="0" smtClean="0"/>
              <a:t> сельского поселения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0626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E08A9-6B2F-4312-8D03-39AFA182B56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073400" y="4065588"/>
            <a:ext cx="3778250" cy="204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800" y="692150"/>
            <a:ext cx="2879725" cy="1512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Основные направления бюджетной и налоговой политики Ростовской области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2022-2024 </a:t>
            </a:r>
            <a:r>
              <a:rPr lang="ru-RU" dirty="0">
                <a:solidFill>
                  <a:schemeClr val="tx1"/>
                </a:solidFill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800" y="3032125"/>
            <a:ext cx="2378075" cy="2017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2636838"/>
            <a:ext cx="2808287" cy="97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295" name="TextBox 12"/>
          <p:cNvSpPr txBox="1">
            <a:spLocks noChangeArrowheads="1"/>
          </p:cNvSpPr>
          <p:nvPr/>
        </p:nvSpPr>
        <p:spPr bwMode="auto">
          <a:xfrm>
            <a:off x="5795963" y="2706688"/>
            <a:ext cx="3024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/>
              <a:t>Муниципальные программы Вознесенского сельского поселения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246063" y="2928938"/>
            <a:ext cx="2165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/>
          </a:p>
          <a:p>
            <a:pPr algn="ctr"/>
            <a:r>
              <a:rPr lang="ru-RU" sz="1600" dirty="0"/>
              <a:t>Прогноз</a:t>
            </a:r>
          </a:p>
          <a:p>
            <a:pPr algn="ctr"/>
            <a:r>
              <a:rPr lang="ru-RU" sz="1600" dirty="0"/>
              <a:t>социально-</a:t>
            </a:r>
          </a:p>
          <a:p>
            <a:pPr algn="ctr"/>
            <a:r>
              <a:rPr lang="ru-RU" sz="1600" dirty="0"/>
              <a:t>экономического</a:t>
            </a:r>
          </a:p>
          <a:p>
            <a:pPr algn="ctr"/>
            <a:r>
              <a:rPr lang="ru-RU" sz="1600" dirty="0"/>
              <a:t>развития</a:t>
            </a:r>
          </a:p>
          <a:p>
            <a:pPr algn="ctr"/>
            <a:r>
              <a:rPr lang="ru-RU" sz="1600" dirty="0"/>
              <a:t>Вознесенского 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2024-2026</a:t>
            </a:r>
            <a:r>
              <a:rPr lang="ru-RU" sz="1600" dirty="0" smtClean="0"/>
              <a:t> </a:t>
            </a:r>
            <a:r>
              <a:rPr lang="ru-RU" sz="1600" dirty="0"/>
              <a:t>годы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3513138" y="4310063"/>
            <a:ext cx="2898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solidFill>
                <a:srgbClr val="FFFFFF"/>
              </a:solidFill>
            </a:endParaRPr>
          </a:p>
          <a:p>
            <a:pPr algn="ctr"/>
            <a:r>
              <a:rPr lang="ru-RU" dirty="0"/>
              <a:t>Основа формирования</a:t>
            </a:r>
          </a:p>
          <a:p>
            <a:pPr algn="ctr"/>
            <a:r>
              <a:rPr lang="ru-RU" dirty="0"/>
              <a:t>проекта бюджета</a:t>
            </a:r>
          </a:p>
          <a:p>
            <a:pPr algn="ctr"/>
            <a:r>
              <a:rPr lang="ru-RU" dirty="0"/>
              <a:t>Вознесенского сельского поселения Морозовского района на </a:t>
            </a:r>
            <a:r>
              <a:rPr lang="ru-RU" dirty="0" smtClean="0"/>
              <a:t>2024 </a:t>
            </a:r>
            <a:r>
              <a:rPr lang="ru-RU" dirty="0"/>
              <a:t>год и плановый период </a:t>
            </a:r>
            <a:r>
              <a:rPr lang="ru-RU" dirty="0" smtClean="0"/>
              <a:t>20254 </a:t>
            </a:r>
            <a:r>
              <a:rPr lang="ru-RU" dirty="0"/>
              <a:t>и </a:t>
            </a:r>
            <a:r>
              <a:rPr lang="ru-RU" dirty="0" smtClean="0"/>
              <a:t>2026 </a:t>
            </a:r>
            <a:r>
              <a:rPr lang="ru-RU" dirty="0" smtClean="0"/>
              <a:t>годов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50" y="685800"/>
            <a:ext cx="4414838" cy="166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45227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Основные направления бюджетной и налоговой политики Вознесенского сельского поселения на </a:t>
            </a:r>
            <a:r>
              <a:rPr lang="ru-RU" sz="1600" dirty="0" smtClean="0">
                <a:solidFill>
                  <a:schemeClr val="bg1"/>
                </a:solidFill>
              </a:rPr>
              <a:t>2024-2026 </a:t>
            </a:r>
            <a:r>
              <a:rPr lang="ru-RU" sz="1600" dirty="0">
                <a:solidFill>
                  <a:schemeClr val="bg1"/>
                </a:solidFill>
              </a:rPr>
              <a:t>годы (Постановление Администрации  Вознесенского сельского поселения </a:t>
            </a:r>
            <a:r>
              <a:rPr lang="ru-RU" sz="1600" dirty="0" smtClean="0">
                <a:solidFill>
                  <a:schemeClr val="bg1"/>
                </a:solidFill>
              </a:rPr>
              <a:t>15.11.2023№62 </a:t>
            </a:r>
            <a:r>
              <a:rPr lang="ru-RU" sz="1600" dirty="0" smtClean="0">
                <a:solidFill>
                  <a:schemeClr val="bg1"/>
                </a:solidFill>
              </a:rPr>
              <a:t>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6550025" y="3479800"/>
            <a:ext cx="504825" cy="112077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6811">
            <a:off x="3186113" y="2154238"/>
            <a:ext cx="504825" cy="21907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556" y="3926682"/>
            <a:ext cx="506413" cy="11176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4597400" y="2339975"/>
            <a:ext cx="506413" cy="179863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Скругленный прямоугольник 1"/>
          <p:cNvGrpSpPr>
            <a:grpSpLocks/>
          </p:cNvGrpSpPr>
          <p:nvPr/>
        </p:nvGrpSpPr>
        <p:grpSpPr bwMode="auto">
          <a:xfrm>
            <a:off x="2120900" y="1511300"/>
            <a:ext cx="5334000" cy="1128713"/>
            <a:chOff x="1336" y="952"/>
            <a:chExt cx="3360" cy="711"/>
          </a:xfrm>
        </p:grpSpPr>
        <p:pic>
          <p:nvPicPr>
            <p:cNvPr id="1334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6" y="952"/>
              <a:ext cx="336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6" name="Text Box 3"/>
            <p:cNvSpPr txBox="1">
              <a:spLocks noChangeArrowheads="1"/>
            </p:cNvSpPr>
            <p:nvPr/>
          </p:nvSpPr>
          <p:spPr bwMode="auto">
            <a:xfrm>
              <a:off x="1413" y="1011"/>
              <a:ext cx="320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b="1">
                  <a:latin typeface="Constantia" pitchFamily="18" charset="0"/>
                </a:rPr>
                <a:t>Бюджетная система Российской Федерации</a:t>
              </a:r>
            </a:p>
          </p:txBody>
        </p:sp>
      </p:grpSp>
      <p:grpSp>
        <p:nvGrpSpPr>
          <p:cNvPr id="13315" name="Скругленный прямоугольник 2"/>
          <p:cNvGrpSpPr>
            <a:grpSpLocks/>
          </p:cNvGrpSpPr>
          <p:nvPr/>
        </p:nvGrpSpPr>
        <p:grpSpPr bwMode="auto">
          <a:xfrm>
            <a:off x="152400" y="2968625"/>
            <a:ext cx="1420813" cy="1206500"/>
            <a:chOff x="96" y="1870"/>
            <a:chExt cx="895" cy="760"/>
          </a:xfrm>
        </p:grpSpPr>
        <p:pic>
          <p:nvPicPr>
            <p:cNvPr id="13343" name="Скругленный прямоугольник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870"/>
              <a:ext cx="895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4" name="Text Box 6"/>
            <p:cNvSpPr txBox="1">
              <a:spLocks noChangeArrowheads="1"/>
            </p:cNvSpPr>
            <p:nvPr/>
          </p:nvSpPr>
          <p:spPr bwMode="auto">
            <a:xfrm>
              <a:off x="149" y="1923"/>
              <a:ext cx="790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федеральный бюджет</a:t>
              </a:r>
              <a:endParaRPr lang="ru-RU" altLang="ru-RU" sz="1800" b="1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6" name="Скругленный прямоугольник 3"/>
          <p:cNvGrpSpPr>
            <a:grpSpLocks/>
          </p:cNvGrpSpPr>
          <p:nvPr/>
        </p:nvGrpSpPr>
        <p:grpSpPr bwMode="auto">
          <a:xfrm>
            <a:off x="1663700" y="2968625"/>
            <a:ext cx="1927225" cy="1279525"/>
            <a:chOff x="1048" y="1870"/>
            <a:chExt cx="1214" cy="806"/>
          </a:xfrm>
        </p:grpSpPr>
        <p:pic>
          <p:nvPicPr>
            <p:cNvPr id="13341" name="Скругленный прямоугольник 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48" y="1870"/>
              <a:ext cx="121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9"/>
            <p:cNvSpPr txBox="1">
              <a:spLocks noChangeArrowheads="1"/>
            </p:cNvSpPr>
            <p:nvPr/>
          </p:nvSpPr>
          <p:spPr bwMode="auto">
            <a:xfrm>
              <a:off x="1103" y="1925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b="1">
                  <a:latin typeface="Constantia" pitchFamily="18" charset="0"/>
                </a:rPr>
                <a:t>бюджеты государственных внебюджетных фондов Российской Федерации</a:t>
              </a:r>
              <a:endParaRPr lang="ru-RU" altLang="ru-RU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grpSp>
        <p:nvGrpSpPr>
          <p:cNvPr id="13317" name="Скругленный прямоугольник 4"/>
          <p:cNvGrpSpPr>
            <a:grpSpLocks/>
          </p:cNvGrpSpPr>
          <p:nvPr/>
        </p:nvGrpSpPr>
        <p:grpSpPr bwMode="auto">
          <a:xfrm>
            <a:off x="3681413" y="2968625"/>
            <a:ext cx="1639887" cy="1206500"/>
            <a:chOff x="2319" y="1870"/>
            <a:chExt cx="1033" cy="760"/>
          </a:xfrm>
        </p:grpSpPr>
        <p:pic>
          <p:nvPicPr>
            <p:cNvPr id="13339" name="Скругленный прямоугольник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9" y="1870"/>
              <a:ext cx="1033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12"/>
            <p:cNvSpPr txBox="1">
              <a:spLocks noChangeArrowheads="1"/>
            </p:cNvSpPr>
            <p:nvPr/>
          </p:nvSpPr>
          <p:spPr bwMode="auto">
            <a:xfrm>
              <a:off x="2371" y="1923"/>
              <a:ext cx="927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субъектов Российской Федерации  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8" name="Скругленный прямоугольник 5"/>
          <p:cNvGrpSpPr>
            <a:grpSpLocks/>
          </p:cNvGrpSpPr>
          <p:nvPr/>
        </p:nvGrpSpPr>
        <p:grpSpPr bwMode="auto">
          <a:xfrm>
            <a:off x="5407025" y="2968625"/>
            <a:ext cx="2073275" cy="1493838"/>
            <a:chOff x="3406" y="1870"/>
            <a:chExt cx="1306" cy="941"/>
          </a:xfrm>
        </p:grpSpPr>
        <p:pic>
          <p:nvPicPr>
            <p:cNvPr id="13337" name="Скругленный прямоугольник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6" y="1870"/>
              <a:ext cx="1306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8" name="Text Box 15"/>
            <p:cNvSpPr txBox="1">
              <a:spLocks noChangeArrowheads="1"/>
            </p:cNvSpPr>
            <p:nvPr/>
          </p:nvSpPr>
          <p:spPr bwMode="auto">
            <a:xfrm>
              <a:off x="3469" y="1932"/>
              <a:ext cx="1181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>
                  <a:latin typeface="Constantia" pitchFamily="18" charset="0"/>
                </a:rPr>
                <a:t>бюджеты территориальных государственных внебюджетных фондов</a:t>
              </a:r>
              <a:endParaRPr lang="ru-RU" altLang="ru-RU" sz="1600">
                <a:latin typeface="Constantia" pitchFamily="18" charset="0"/>
              </a:endParaRPr>
            </a:p>
          </p:txBody>
        </p:sp>
      </p:grpSp>
      <p:grpSp>
        <p:nvGrpSpPr>
          <p:cNvPr id="13319" name="Скругленный прямоугольник 6"/>
          <p:cNvGrpSpPr>
            <a:grpSpLocks/>
          </p:cNvGrpSpPr>
          <p:nvPr/>
        </p:nvGrpSpPr>
        <p:grpSpPr bwMode="auto">
          <a:xfrm>
            <a:off x="7570788" y="3041650"/>
            <a:ext cx="1420812" cy="1281113"/>
            <a:chOff x="4769" y="1916"/>
            <a:chExt cx="895" cy="807"/>
          </a:xfrm>
        </p:grpSpPr>
        <p:pic>
          <p:nvPicPr>
            <p:cNvPr id="13335" name="Скругленный прямоугольник 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69" y="1916"/>
              <a:ext cx="895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6" name="Text Box 18"/>
            <p:cNvSpPr txBox="1">
              <a:spLocks noChangeArrowheads="1"/>
            </p:cNvSpPr>
            <p:nvPr/>
          </p:nvSpPr>
          <p:spPr bwMode="auto">
            <a:xfrm>
              <a:off x="4823" y="1971"/>
              <a:ext cx="786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800" b="1">
                  <a:latin typeface="Constantia" pitchFamily="18" charset="0"/>
                </a:rPr>
                <a:t>местные бюджеты</a:t>
              </a:r>
            </a:p>
          </p:txBody>
        </p:sp>
      </p:grpSp>
      <p:grpSp>
        <p:nvGrpSpPr>
          <p:cNvPr id="8" name="Прямоугольник 7"/>
          <p:cNvGrpSpPr>
            <a:grpSpLocks/>
          </p:cNvGrpSpPr>
          <p:nvPr/>
        </p:nvGrpSpPr>
        <p:grpSpPr bwMode="auto">
          <a:xfrm>
            <a:off x="4059238" y="4962525"/>
            <a:ext cx="2249487" cy="1809750"/>
            <a:chOff x="2557" y="3126"/>
            <a:chExt cx="1417" cy="1140"/>
          </a:xfrm>
          <a:solidFill>
            <a:schemeClr val="bg2">
              <a:lumMod val="50000"/>
            </a:schemeClr>
          </a:solidFill>
        </p:grpSpPr>
        <p:pic>
          <p:nvPicPr>
            <p:cNvPr id="4121" name="Прямоугольник 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57" y="3126"/>
              <a:ext cx="1417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2" name="Text Box 21"/>
            <p:cNvSpPr txBox="1">
              <a:spLocks noChangeArrowheads="1"/>
            </p:cNvSpPr>
            <p:nvPr/>
          </p:nvSpPr>
          <p:spPr bwMode="auto">
            <a:xfrm>
              <a:off x="2608" y="3158"/>
              <a:ext cx="131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муниципальных районов </a:t>
              </a:r>
              <a:endParaRPr lang="ru-RU" altLang="ru-RU" sz="1400" dirty="0" smtClean="0"/>
            </a:p>
          </p:txBody>
        </p:sp>
      </p:grpSp>
      <p:grpSp>
        <p:nvGrpSpPr>
          <p:cNvPr id="9" name="Прямоугольник 8"/>
          <p:cNvGrpSpPr>
            <a:grpSpLocks/>
          </p:cNvGrpSpPr>
          <p:nvPr/>
        </p:nvGrpSpPr>
        <p:grpSpPr bwMode="auto">
          <a:xfrm>
            <a:off x="1755775" y="4962525"/>
            <a:ext cx="2103438" cy="1809750"/>
            <a:chOff x="1106" y="3126"/>
            <a:chExt cx="1325" cy="1140"/>
          </a:xfrm>
          <a:solidFill>
            <a:schemeClr val="bg2">
              <a:lumMod val="75000"/>
            </a:schemeClr>
          </a:solidFill>
        </p:grpSpPr>
        <p:pic>
          <p:nvPicPr>
            <p:cNvPr id="4119" name="Прямоугольник 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106" y="3126"/>
              <a:ext cx="1325" cy="11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156" y="3158"/>
              <a:ext cx="1225" cy="10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округов</a:t>
              </a:r>
              <a:endParaRPr lang="ru-RU" altLang="ru-RU" sz="1400" b="1" dirty="0" smtClean="0"/>
            </a:p>
          </p:txBody>
        </p:sp>
      </p:grpSp>
      <p:grpSp>
        <p:nvGrpSpPr>
          <p:cNvPr id="13322" name="Прямоугольник 9"/>
          <p:cNvGrpSpPr>
            <a:grpSpLocks/>
          </p:cNvGrpSpPr>
          <p:nvPr/>
        </p:nvGrpSpPr>
        <p:grpSpPr bwMode="auto">
          <a:xfrm>
            <a:off x="6364288" y="4962525"/>
            <a:ext cx="2646362" cy="1816100"/>
            <a:chOff x="4009" y="3126"/>
            <a:chExt cx="1667" cy="1144"/>
          </a:xfrm>
        </p:grpSpPr>
        <p:pic>
          <p:nvPicPr>
            <p:cNvPr id="13333" name="Прямоугольник 9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09" y="3126"/>
              <a:ext cx="1667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27"/>
            <p:cNvSpPr txBox="1">
              <a:spLocks noChangeArrowheads="1"/>
            </p:cNvSpPr>
            <p:nvPr/>
          </p:nvSpPr>
          <p:spPr bwMode="auto">
            <a:xfrm>
              <a:off x="4059" y="3158"/>
              <a:ext cx="1565" cy="104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000000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600" b="1" dirty="0" smtClean="0"/>
                <a:t>бюджеты городских и сельских поселений</a:t>
              </a:r>
              <a:endParaRPr lang="ru-RU" altLang="ru-RU" sz="1400" dirty="0" smtClean="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ru-RU" altLang="ru-RU" sz="1400" b="1" dirty="0" smtClean="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H="1">
            <a:off x="755650" y="2565400"/>
            <a:ext cx="396081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313" y="2565400"/>
            <a:ext cx="208915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572000" y="2565400"/>
            <a:ext cx="144463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6463" y="2565400"/>
            <a:ext cx="1727200" cy="358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3438" y="2565400"/>
            <a:ext cx="36734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575" y="4292600"/>
            <a:ext cx="5076825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184775" y="4292600"/>
            <a:ext cx="3095625" cy="720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27988" y="4292600"/>
            <a:ext cx="252412" cy="79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31" name="Picture 25" descr="18b8088ba1a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9238" y="334963"/>
            <a:ext cx="173196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Прямоугольник 20"/>
          <p:cNvSpPr>
            <a:spLocks noChangeArrowheads="1"/>
          </p:cNvSpPr>
          <p:nvPr/>
        </p:nvSpPr>
        <p:spPr bwMode="auto">
          <a:xfrm>
            <a:off x="2286000" y="404813"/>
            <a:ext cx="6030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800" b="1">
                <a:latin typeface="Constantia" pitchFamily="18" charset="0"/>
              </a:rPr>
              <a:t>Бюджет</a:t>
            </a:r>
            <a:r>
              <a:rPr lang="ru-RU" altLang="ru-RU" sz="1800">
                <a:latin typeface="Constantia" pitchFamily="18" charset="0"/>
              </a:rPr>
              <a:t> – план доходов и расходов для обеспечения  обязательств государства, закрепленных в Конституции Российской Федерации.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pic>
        <p:nvPicPr>
          <p:cNvPr id="14341" name="Рисунок 11" descr="бюджет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3425" y="908050"/>
            <a:ext cx="25971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84213" y="981075"/>
            <a:ext cx="20161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latin typeface="Constantia" pitchFamily="18" charset="0"/>
              </a:rPr>
              <a:t>ДОХОДАМИ БЮДЖЕТА</a:t>
            </a:r>
            <a:endParaRPr lang="ru-RU" altLang="ru-RU" sz="160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798513" y="2168525"/>
            <a:ext cx="223837" cy="8096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2570163" y="2011363"/>
            <a:ext cx="223837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" name="Стрелка вниз 15"/>
          <p:cNvSpPr/>
          <p:nvPr/>
        </p:nvSpPr>
        <p:spPr>
          <a:xfrm rot="21108180">
            <a:off x="1697038" y="2273300"/>
            <a:ext cx="223837" cy="6508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950" y="2997200"/>
            <a:ext cx="12954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НАЛОГИ</a:t>
            </a:r>
            <a:r>
              <a:rPr lang="ru-RU" sz="1200" dirty="0">
                <a:solidFill>
                  <a:schemeClr val="tx1"/>
                </a:solidFill>
              </a:rPr>
              <a:t> – часть доходов граждан и организаций, которые они обязаны заплатить государству </a:t>
            </a:r>
            <a:r>
              <a:rPr lang="ru-RU" sz="1000" dirty="0">
                <a:solidFill>
                  <a:schemeClr val="tx1"/>
                </a:solidFill>
              </a:rPr>
              <a:t>(например, налог на доходы физических лиц, налог на прибыль,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76375" y="2997200"/>
            <a:ext cx="1150938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/>
                </a:solidFill>
              </a:rPr>
              <a:t>НЕНАЛОГОВЫЕ ДОХОДЫ </a:t>
            </a:r>
            <a:r>
              <a:rPr lang="ru-RU" sz="1050" dirty="0">
                <a:solidFill>
                  <a:schemeClr val="tx1"/>
                </a:solidFill>
              </a:rPr>
              <a:t>– платежи в виде штрафов, санкций за нарушение законодательства, платежи за пользование имуществом государства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00338" y="2997200"/>
            <a:ext cx="1511300" cy="35274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БЕЗВОЗМЕЗД-НЫЕ ПОСТУПЛЕ-НИЯ </a:t>
            </a:r>
            <a:r>
              <a:rPr lang="ru-RU" sz="1200" dirty="0">
                <a:solidFill>
                  <a:schemeClr val="tx1"/>
                </a:solidFill>
              </a:rPr>
              <a:t>– средства, которые поступают в бюджет безвозмездно </a:t>
            </a:r>
            <a:r>
              <a:rPr lang="ru-RU" sz="1000" dirty="0">
                <a:solidFill>
                  <a:schemeClr val="tx1"/>
                </a:solidFill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14349" name="Прямоугольник 24"/>
          <p:cNvSpPr>
            <a:spLocks noChangeArrowheads="1"/>
          </p:cNvSpPr>
          <p:nvPr/>
        </p:nvSpPr>
        <p:spPr bwMode="auto">
          <a:xfrm>
            <a:off x="6443663" y="981075"/>
            <a:ext cx="201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50" name="Рисунок 25" descr="чиновник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41497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Прямоугольник 26"/>
          <p:cNvSpPr>
            <a:spLocks noChangeArrowheads="1"/>
          </p:cNvSpPr>
          <p:nvPr/>
        </p:nvSpPr>
        <p:spPr bwMode="auto">
          <a:xfrm>
            <a:off x="8027988" y="4724400"/>
            <a:ext cx="93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14352" name="Прямоугольник 28"/>
          <p:cNvSpPr>
            <a:spLocks noChangeArrowheads="1"/>
          </p:cNvSpPr>
          <p:nvPr/>
        </p:nvSpPr>
        <p:spPr bwMode="auto">
          <a:xfrm>
            <a:off x="5399088" y="5314950"/>
            <a:ext cx="1260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Межбюджетные трансферты общего характера</a:t>
            </a:r>
          </a:p>
        </p:txBody>
      </p:sp>
      <p:sp>
        <p:nvSpPr>
          <p:cNvPr id="14353" name="Прямоугольник 29"/>
          <p:cNvSpPr>
            <a:spLocks noChangeArrowheads="1"/>
          </p:cNvSpPr>
          <p:nvPr/>
        </p:nvSpPr>
        <p:spPr bwMode="auto">
          <a:xfrm>
            <a:off x="5795963" y="3357563"/>
            <a:ext cx="936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культуру, </a:t>
            </a:r>
          </a:p>
        </p:txBody>
      </p:sp>
      <p:pic>
        <p:nvPicPr>
          <p:cNvPr id="14354" name="Рисунок 30" descr="культура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32" descr="жкх 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26368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33" descr="экологи 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3789363"/>
            <a:ext cx="863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Прямоугольник 35"/>
          <p:cNvSpPr>
            <a:spLocks noChangeArrowheads="1"/>
          </p:cNvSpPr>
          <p:nvPr/>
        </p:nvSpPr>
        <p:spPr bwMode="auto">
          <a:xfrm>
            <a:off x="7596188" y="3284538"/>
            <a:ext cx="9366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14358" name="Рисунок 36" descr="дороги 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32425"/>
            <a:ext cx="6477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9" name="Прямоугольник 38"/>
          <p:cNvSpPr>
            <a:spLocks noChangeArrowheads="1"/>
          </p:cNvSpPr>
          <p:nvPr/>
        </p:nvSpPr>
        <p:spPr bwMode="auto">
          <a:xfrm>
            <a:off x="4500563" y="62484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14360" name="Рисунок 39" descr="библиотекарь 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2462213"/>
            <a:ext cx="720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Прямоугольник 40"/>
          <p:cNvSpPr>
            <a:spLocks noChangeArrowheads="1"/>
          </p:cNvSpPr>
          <p:nvPr/>
        </p:nvSpPr>
        <p:spPr bwMode="auto">
          <a:xfrm>
            <a:off x="6732588" y="4508500"/>
            <a:ext cx="10080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latin typeface="Constantia" pitchFamily="18" charset="0"/>
              </a:rPr>
              <a:t>на охрану </a:t>
            </a:r>
          </a:p>
          <a:p>
            <a:pPr algn="ctr"/>
            <a:r>
              <a:rPr lang="ru-RU" altLang="ru-RU" sz="1000" b="1">
                <a:latin typeface="Constantia" pitchFamily="18" charset="0"/>
              </a:rPr>
              <a:t>окружаю-щей среды</a:t>
            </a:r>
          </a:p>
        </p:txBody>
      </p:sp>
      <p:pic>
        <p:nvPicPr>
          <p:cNvPr id="14362" name="Рисунок 43" descr="деньги 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625" y="5432425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Прямоугольник 44"/>
          <p:cNvSpPr>
            <a:spLocks noChangeArrowheads="1"/>
          </p:cNvSpPr>
          <p:nvPr/>
        </p:nvSpPr>
        <p:spPr bwMode="auto">
          <a:xfrm>
            <a:off x="7524750" y="6021388"/>
            <a:ext cx="1619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800" b="1">
                <a:latin typeface="Constantia" pitchFamily="18" charset="0"/>
              </a:rPr>
              <a:t>На национальную безопасность и правоохранительную деятельность</a:t>
            </a:r>
          </a:p>
        </p:txBody>
      </p:sp>
      <p:pic>
        <p:nvPicPr>
          <p:cNvPr id="14364" name="Рисунок 45" descr="спорт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5338" y="3325813"/>
            <a:ext cx="793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5" name="Прямоугольник 28"/>
          <p:cNvSpPr>
            <a:spLocks noChangeArrowheads="1"/>
          </p:cNvSpPr>
          <p:nvPr/>
        </p:nvSpPr>
        <p:spPr bwMode="auto">
          <a:xfrm>
            <a:off x="6732588" y="6029325"/>
            <a:ext cx="944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 dirty="0">
                <a:latin typeface="Constantia" pitchFamily="18" charset="0"/>
              </a:rPr>
              <a:t>на  национальную оборону</a:t>
            </a:r>
          </a:p>
        </p:txBody>
      </p:sp>
      <p:pic>
        <p:nvPicPr>
          <p:cNvPr id="14366" name="Picture 4" descr="i (4)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9725" y="5224463"/>
            <a:ext cx="10509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Прямоугольник 1"/>
          <p:cNvSpPr>
            <a:spLocks noChangeArrowheads="1"/>
          </p:cNvSpPr>
          <p:nvPr/>
        </p:nvSpPr>
        <p:spPr bwMode="auto">
          <a:xfrm>
            <a:off x="4371975" y="4227513"/>
            <a:ext cx="1208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на физическую культуру </a:t>
            </a:r>
          </a:p>
          <a:p>
            <a:pPr algn="ctr"/>
            <a:r>
              <a:rPr lang="ru-RU" altLang="ru-RU" sz="1000" b="1">
                <a:solidFill>
                  <a:srgbClr val="000000"/>
                </a:solidFill>
              </a:rPr>
              <a:t>и спорт </a:t>
            </a:r>
            <a:endParaRPr lang="ru-RU" altLang="ru-RU"/>
          </a:p>
        </p:txBody>
      </p:sp>
      <p:pic>
        <p:nvPicPr>
          <p:cNvPr id="14368" name="Рисунок 34" descr="http://im0-tub-ru.yandex.net/i?id=65908988-40-7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0088" y="4538663"/>
            <a:ext cx="6445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13787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196975"/>
            <a:ext cx="31686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&lt; РАСХОДЫ = ДЕФИЦИТ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В ДОЛГ ИЛИ ИЗ НАКОПЛЕНИЙ </a:t>
            </a:r>
            <a:endParaRPr lang="ru-RU" sz="20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063" y="1196975"/>
            <a:ext cx="3313112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ДОХОДЫ &gt; РАСХОДЫ = ПРОФИЦИТ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 НАПРАВЛЯЮТ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2000" b="1" dirty="0">
              <a:latin typeface="+mn-lt"/>
            </a:endParaRPr>
          </a:p>
        </p:txBody>
      </p:sp>
      <p:pic>
        <p:nvPicPr>
          <p:cNvPr id="15365" name="Рисунок 6" descr="весы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127125"/>
            <a:ext cx="28098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ru-RU" sz="2000" b="1" dirty="0">
                <a:solidFill>
                  <a:srgbClr val="663300"/>
                </a:solidFill>
                <a:latin typeface="Constantia" pitchFamily="18" charset="0"/>
              </a:rPr>
              <a:t>&lt;</a:t>
            </a:r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Бюджет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составляется на три года – очередной финансовый год и плановый период ( на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2024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 и на плановый период 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2025-2026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годов)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Очередной финансовый год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</a:t>
            </a:r>
            <a:r>
              <a:rPr lang="ru-RU" altLang="ru-RU" sz="2000" dirty="0" err="1">
                <a:solidFill>
                  <a:srgbClr val="663300"/>
                </a:solidFill>
                <a:latin typeface="Constantia" pitchFamily="18" charset="0"/>
              </a:rPr>
              <a:t>год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, на который составляется  бюджет (</a:t>
            </a:r>
            <a:r>
              <a:rPr lang="ru-RU" altLang="ru-RU" sz="2000" dirty="0" smtClean="0">
                <a:solidFill>
                  <a:srgbClr val="663300"/>
                </a:solidFill>
                <a:latin typeface="Constantia" pitchFamily="18" charset="0"/>
              </a:rPr>
              <a:t>2024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год)</a:t>
            </a:r>
          </a:p>
          <a:p>
            <a:pPr algn="just"/>
            <a:endParaRPr lang="ru-RU" altLang="ru-RU" sz="2000" dirty="0">
              <a:solidFill>
                <a:srgbClr val="663300"/>
              </a:solidFill>
              <a:latin typeface="Constantia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663300"/>
                </a:solidFill>
                <a:latin typeface="Constantia" pitchFamily="18" charset="0"/>
              </a:rPr>
              <a:t>Плановый период 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– два года, следующих за очередным финансовым годом ( </a:t>
            </a:r>
            <a:r>
              <a:rPr lang="ru-RU" altLang="ru-RU" sz="2000" dirty="0" smtClean="0">
                <a:solidFill>
                  <a:srgbClr val="663300"/>
                </a:solidFill>
              </a:rPr>
              <a:t>2025 </a:t>
            </a:r>
            <a:r>
              <a:rPr lang="ru-RU" altLang="ru-RU" sz="2000" dirty="0">
                <a:solidFill>
                  <a:srgbClr val="663300"/>
                </a:solidFill>
              </a:rPr>
              <a:t>и </a:t>
            </a:r>
            <a:r>
              <a:rPr lang="ru-RU" altLang="ru-RU" sz="2000" dirty="0" smtClean="0">
                <a:solidFill>
                  <a:srgbClr val="663300"/>
                </a:solidFill>
              </a:rPr>
              <a:t>2026 </a:t>
            </a:r>
            <a:r>
              <a:rPr lang="ru-RU" altLang="ru-RU" sz="2000" dirty="0">
                <a:solidFill>
                  <a:srgbClr val="663300"/>
                </a:solidFill>
              </a:rPr>
              <a:t>годы</a:t>
            </a:r>
            <a:r>
              <a:rPr lang="ru-RU" altLang="ru-RU" sz="2000" dirty="0">
                <a:solidFill>
                  <a:srgbClr val="6633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  <p:pic>
        <p:nvPicPr>
          <p:cNvPr id="16389" name="Схема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895350"/>
            <a:ext cx="90344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Скругленный прямоугольник 1"/>
          <p:cNvGrpSpPr>
            <a:grpSpLocks/>
          </p:cNvGrpSpPr>
          <p:nvPr/>
        </p:nvGrpSpPr>
        <p:grpSpPr bwMode="auto">
          <a:xfrm>
            <a:off x="0" y="-315523"/>
            <a:ext cx="8839200" cy="2232355"/>
            <a:chOff x="0" y="-178"/>
            <a:chExt cx="5568" cy="1046"/>
          </a:xfrm>
        </p:grpSpPr>
        <p:pic>
          <p:nvPicPr>
            <p:cNvPr id="17440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54"/>
              <a:ext cx="5568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1" name="Text Box 4"/>
            <p:cNvSpPr txBox="1">
              <a:spLocks noChangeArrowheads="1"/>
            </p:cNvSpPr>
            <p:nvPr/>
          </p:nvSpPr>
          <p:spPr bwMode="auto">
            <a:xfrm>
              <a:off x="60" y="-178"/>
              <a:ext cx="5449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altLang="ru-RU" sz="2400" b="1" dirty="0" smtClean="0">
                <a:latin typeface="Constantia" pitchFamily="18" charset="0"/>
              </a:endParaRPr>
            </a:p>
            <a:p>
              <a:pPr algn="ctr"/>
              <a:r>
                <a:rPr lang="ru-RU" altLang="ru-RU" sz="2400" b="1" dirty="0" smtClean="0">
                  <a:latin typeface="Constantia" pitchFamily="18" charset="0"/>
                </a:rPr>
                <a:t>Основные </a:t>
              </a:r>
              <a:r>
                <a:rPr lang="ru-RU" altLang="ru-RU" sz="2400" b="1" dirty="0">
                  <a:latin typeface="Constantia" pitchFamily="18" charset="0"/>
                </a:rPr>
                <a:t>характеристики бюджета Вознесенского сельского поселения Морозовского района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6300788" y="3429000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Constantia" pitchFamily="18" charset="0"/>
              </a:rPr>
              <a:t>тыс.рублей</a:t>
            </a:r>
          </a:p>
        </p:txBody>
      </p:sp>
      <p:graphicFrame>
        <p:nvGraphicFramePr>
          <p:cNvPr id="10276" name="Group 36"/>
          <p:cNvGraphicFramePr>
            <a:graphicFrameLocks noGrp="1"/>
          </p:cNvGraphicFramePr>
          <p:nvPr/>
        </p:nvGraphicFramePr>
        <p:xfrm>
          <a:off x="827088" y="3933825"/>
          <a:ext cx="6913562" cy="1754190"/>
        </p:xfrm>
        <a:graphic>
          <a:graphicData uri="http://schemas.openxmlformats.org/drawingml/2006/table">
            <a:tbl>
              <a:tblPr/>
              <a:tblGrid>
                <a:gridCol w="1692275"/>
                <a:gridCol w="1692275"/>
                <a:gridCol w="1692275"/>
                <a:gridCol w="1836737"/>
              </a:tblGrid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Период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Доходы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Расходы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Дефицит бюджета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16180,5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16180,5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13225,8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13225,8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371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12525,3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12525,3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C:\Documents and Settings\user\Local Settings\Temporary Internet Files\Content.IE5\8C8064I4\350px-EBookre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48883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2888</TotalTime>
  <Words>1086</Words>
  <Application>Microsoft Office PowerPoint</Application>
  <PresentationFormat>Экран (4:3)</PresentationFormat>
  <Paragraphs>244</Paragraphs>
  <Slides>19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Кировская область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User-1</cp:lastModifiedBy>
  <cp:revision>320</cp:revision>
  <dcterms:created xsi:type="dcterms:W3CDTF">2013-11-12T07:49:12Z</dcterms:created>
  <dcterms:modified xsi:type="dcterms:W3CDTF">2023-12-13T07:18:16Z</dcterms:modified>
</cp:coreProperties>
</file>