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4"/>
  </p:notes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8" r:id="rId14"/>
    <p:sldId id="269" r:id="rId15"/>
    <p:sldId id="274" r:id="rId16"/>
    <p:sldId id="275" r:id="rId17"/>
    <p:sldId id="281" r:id="rId18"/>
    <p:sldId id="277" r:id="rId19"/>
    <p:sldId id="279" r:id="rId20"/>
    <p:sldId id="280" r:id="rId21"/>
    <p:sldId id="27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66FF"/>
    <a:srgbClr val="006699"/>
    <a:srgbClr val="FFCCFF"/>
    <a:srgbClr val="FF9900"/>
    <a:srgbClr val="99CCFF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4" autoAdjust="0"/>
    <p:restoredTop sz="94205" autoAdjust="0"/>
  </p:normalViewPr>
  <p:slideViewPr>
    <p:cSldViewPr>
      <p:cViewPr varScale="1">
        <p:scale>
          <a:sx n="86" d="100"/>
          <a:sy n="86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8"/>
      <c:hPercent val="72"/>
      <c:rotY val="44"/>
      <c:depthPercent val="9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ненаологовые доходы</c:v>
                </c:pt>
              </c:strCache>
            </c:strRef>
          </c:tx>
          <c:spPr>
            <a:solidFill>
              <a:srgbClr val="FF6600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8411844005469344E-3"/>
                  <c:y val="9.7186417477532649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38</a:t>
                    </a:r>
                    <a:r>
                      <a:rPr lang="ru-RU" dirty="0" smtClean="0"/>
                      <a:t>39,0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-3.1337430382177858E-2"/>
                  <c:y val="3.9146469488148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4127,4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3305.6</c:v>
                </c:pt>
                <c:pt idx="1">
                  <c:v>3673.8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folHlink"/>
            </a:solidFill>
            <a:ln w="1531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792137511888005E-2"/>
                  <c:y val="0.257540925070869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3288,6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5240125472120865E-2"/>
                  <c:y val="0.207927933354760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10988,7</a:t>
                    </a:r>
                    <a:endParaRPr lang="en-US" dirty="0"/>
                  </a:p>
                </c:rich>
              </c:tx>
            </c:dLbl>
            <c:spPr>
              <a:noFill/>
              <a:ln w="30632">
                <a:noFill/>
              </a:ln>
            </c:spPr>
            <c:txPr>
              <a:bodyPr rot="-5400000" vert="horz"/>
              <a:lstStyle/>
              <a:p>
                <a:pPr algn="ctr">
                  <a:defRPr sz="14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9988.7999999999993</c:v>
                </c:pt>
                <c:pt idx="1">
                  <c:v>5998.6</c:v>
                </c:pt>
              </c:numCache>
            </c:numRef>
          </c:val>
        </c:ser>
        <c:gapWidth val="0"/>
        <c:gapDepth val="500"/>
        <c:shape val="cylinder"/>
        <c:axId val="80729600"/>
        <c:axId val="80728832"/>
        <c:axId val="0"/>
      </c:bar3DChart>
      <c:catAx>
        <c:axId val="80729600"/>
        <c:scaling>
          <c:orientation val="minMax"/>
        </c:scaling>
        <c:axPos val="b"/>
        <c:numFmt formatCode="General" sourceLinked="1"/>
        <c:tickLblPos val="low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728832"/>
        <c:crosses val="autoZero"/>
        <c:auto val="1"/>
        <c:lblAlgn val="ctr"/>
        <c:lblOffset val="100"/>
        <c:tickLblSkip val="1"/>
        <c:tickMarkSkip val="1"/>
      </c:catAx>
      <c:valAx>
        <c:axId val="80728832"/>
        <c:scaling>
          <c:orientation val="minMax"/>
        </c:scaling>
        <c:axPos val="l"/>
        <c:majorGridlines>
          <c:spPr>
            <a:ln w="383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729600"/>
        <c:crosses val="autoZero"/>
        <c:crossBetween val="between"/>
        <c:majorUnit val="1000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7208270917354862"/>
          <c:y val="3.8064675877779457E-3"/>
          <c:w val="0.31905460597913071"/>
          <c:h val="0.45765938691625818"/>
        </c:manualLayout>
      </c:layout>
      <c:spPr>
        <a:noFill/>
        <a:ln w="3831">
          <a:solidFill>
            <a:schemeClr val="tx1"/>
          </a:solidFill>
          <a:prstDash val="solid"/>
        </a:ln>
      </c:spPr>
      <c:txPr>
        <a:bodyPr/>
        <a:lstStyle/>
        <a:p>
          <a:pPr>
            <a:defRPr sz="21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hPercent val="66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4867048652106E-2"/>
                  <c:y val="0.17692070057615444"/>
                </c:manualLayout>
              </c:layout>
              <c:showVal val="1"/>
            </c:dLbl>
            <c:dLbl>
              <c:idx val="1"/>
              <c:layout>
                <c:manualLayout>
                  <c:x val="7.7857654698022583E-2"/>
                  <c:y val="0.13803563813800646"/>
                </c:manualLayout>
              </c:layout>
              <c:showVal val="1"/>
            </c:dLbl>
            <c:dLbl>
              <c:idx val="2"/>
              <c:layout>
                <c:manualLayout>
                  <c:x val="8.8217747429458634E-2"/>
                  <c:y val="0.19453965363306372"/>
                </c:manualLayout>
              </c:layout>
              <c:showVal val="1"/>
            </c:dLbl>
            <c:dLbl>
              <c:idx val="3"/>
              <c:layout>
                <c:manualLayout>
                  <c:x val="9.9983940172055544E-2"/>
                  <c:y val="0.17692070057615444"/>
                </c:manualLayout>
              </c:layout>
              <c:showVal val="1"/>
            </c:dLbl>
            <c:spPr>
              <a:noFill/>
              <a:ln w="24558">
                <a:noFill/>
              </a:ln>
            </c:spPr>
            <c:txPr>
              <a:bodyPr/>
              <a:lstStyle/>
              <a:p>
                <a:pPr>
                  <a:defRPr sz="20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5</c:v>
                </c:pt>
                <c:pt idx="1">
                  <c:v>3.3</c:v>
                </c:pt>
                <c:pt idx="2">
                  <c:v>3.2</c:v>
                </c:pt>
                <c:pt idx="3" formatCode="0.0">
                  <c:v>3.7</c:v>
                </c:pt>
              </c:numCache>
            </c:numRef>
          </c:val>
        </c:ser>
        <c:gapDepth val="0"/>
        <c:shape val="pyramid"/>
        <c:axId val="118123136"/>
        <c:axId val="118124928"/>
        <c:axId val="0"/>
      </c:bar3DChart>
      <c:catAx>
        <c:axId val="118123136"/>
        <c:scaling>
          <c:orientation val="minMax"/>
        </c:scaling>
        <c:axPos val="b"/>
        <c:numFmt formatCode="General" sourceLinked="1"/>
        <c:tickLblPos val="low"/>
        <c:spPr>
          <a:ln w="9210">
            <a:noFill/>
          </a:ln>
        </c:spPr>
        <c:txPr>
          <a:bodyPr rot="0" vert="horz"/>
          <a:lstStyle/>
          <a:p>
            <a:pPr>
              <a:defRPr sz="20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124928"/>
        <c:crosses val="autoZero"/>
        <c:auto val="1"/>
        <c:lblAlgn val="ctr"/>
        <c:lblOffset val="100"/>
        <c:tickLblSkip val="1"/>
        <c:tickMarkSkip val="1"/>
      </c:catAx>
      <c:valAx>
        <c:axId val="118124928"/>
        <c:scaling>
          <c:orientation val="minMax"/>
        </c:scaling>
        <c:axPos val="l"/>
        <c:numFmt formatCode="0.0" sourceLinked="1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12313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spPr>
    <a:solidFill>
      <a:srgbClr val="00CC66"/>
    </a:solidFill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66"/>
          <c:y val="3.6559139784946251E-2"/>
          <c:w val="0.61241217798594716"/>
          <c:h val="0.8365591397849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CCCC"/>
            </a:solidFill>
            <a:ln w="102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7388934242824E-3"/>
                  <c:y val="0.22944576221165069"/>
                </c:manualLayout>
              </c:layout>
              <c:showVal val="1"/>
            </c:dLbl>
            <c:dLbl>
              <c:idx val="1"/>
              <c:layout>
                <c:manualLayout>
                  <c:x val="1.8704079214178558E-3"/>
                  <c:y val="0.20396448021093819"/>
                </c:manualLayout>
              </c:layout>
              <c:showVal val="1"/>
            </c:dLbl>
            <c:dLbl>
              <c:idx val="2"/>
              <c:layout>
                <c:manualLayout>
                  <c:x val="9.4259078819161068E-3"/>
                  <c:y val="0.23165118966197795"/>
                </c:manualLayout>
              </c:layout>
              <c:showVal val="1"/>
            </c:dLbl>
            <c:spPr>
              <a:noFill/>
              <a:ln w="20513">
                <a:noFill/>
              </a:ln>
            </c:spPr>
            <c:txPr>
              <a:bodyPr rot="-5400000" vert="horz"/>
              <a:lstStyle/>
              <a:p>
                <a:pPr algn="ctr"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10507.6</c:v>
                </c:pt>
                <c:pt idx="1">
                  <c:v>9958.6</c:v>
                </c:pt>
                <c:pt idx="2">
                  <c:v>11452</c:v>
                </c:pt>
              </c:numCache>
            </c:numRef>
          </c:val>
        </c:ser>
        <c:gapDepth val="0"/>
        <c:shape val="box"/>
        <c:axId val="119750016"/>
        <c:axId val="119755904"/>
        <c:axId val="0"/>
      </c:bar3DChart>
      <c:catAx>
        <c:axId val="119750016"/>
        <c:scaling>
          <c:orientation val="minMax"/>
        </c:scaling>
        <c:axPos val="b"/>
        <c:numFmt formatCode="General" sourceLinked="1"/>
        <c:tickLblPos val="low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9755904"/>
        <c:crosses val="autoZero"/>
        <c:auto val="1"/>
        <c:lblAlgn val="ctr"/>
        <c:lblOffset val="100"/>
        <c:tickLblSkip val="1"/>
        <c:tickMarkSkip val="1"/>
      </c:catAx>
      <c:valAx>
        <c:axId val="119755904"/>
        <c:scaling>
          <c:orientation val="minMax"/>
        </c:scaling>
        <c:axPos val="l"/>
        <c:majorGridlines>
          <c:spPr>
            <a:ln w="25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9750016"/>
        <c:crosses val="autoZero"/>
        <c:crossBetween val="between"/>
        <c:majorUnit val="10000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83372473177695"/>
          <c:y val="0.4322582003452779"/>
          <c:w val="0.26697886448404473"/>
          <c:h val="0.13763442671270376"/>
        </c:manualLayout>
      </c:layout>
      <c:spPr>
        <a:noFill/>
        <a:ln w="2565">
          <a:solidFill>
            <a:schemeClr val="tx1"/>
          </a:solidFill>
          <a:prstDash val="solid"/>
        </a:ln>
      </c:spPr>
      <c:txPr>
        <a:bodyPr/>
        <a:lstStyle/>
        <a:p>
          <a:pPr>
            <a:defRPr sz="13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99CC00"/>
    </a:solidFill>
    <a:ln>
      <a:noFill/>
    </a:ln>
  </c:spPr>
  <c:txPr>
    <a:bodyPr/>
    <a:lstStyle/>
    <a:p>
      <a:pPr>
        <a:defRPr sz="14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77"/>
          <c:y val="3.6559139784946251E-2"/>
          <c:w val="0.60187353629976792"/>
          <c:h val="0.824518628487713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973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5135327008964527E-3"/>
                  <c:y val="0.14883701956878398"/>
                </c:manualLayout>
              </c:layout>
              <c:showVal val="1"/>
            </c:dLbl>
            <c:dLbl>
              <c:idx val="1"/>
              <c:layout>
                <c:manualLayout>
                  <c:x val="8.110252120055385E-4"/>
                  <c:y val="0.15298808311004441"/>
                </c:manualLayout>
              </c:layout>
              <c:showVal val="1"/>
            </c:dLbl>
            <c:spPr>
              <a:noFill/>
              <a:ln w="19476">
                <a:noFill/>
              </a:ln>
            </c:spPr>
            <c:txPr>
              <a:bodyPr rot="-5400000" vert="horz"/>
              <a:lstStyle/>
              <a:p>
                <a:pPr algn="ctr">
                  <a:defRPr sz="10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2"/>
                <c:pt idx="0">
                  <c:v>2020(факт)</c:v>
                </c:pt>
                <c:pt idx="1">
                  <c:v>2021(факт)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9373.1</c:v>
                </c:pt>
                <c:pt idx="1">
                  <c:v>10486.9</c:v>
                </c:pt>
              </c:numCache>
            </c:numRef>
          </c:val>
        </c:ser>
        <c:gapDepth val="0"/>
        <c:shape val="box"/>
        <c:axId val="120022528"/>
        <c:axId val="120033664"/>
        <c:axId val="0"/>
      </c:bar3DChart>
      <c:catAx>
        <c:axId val="120022528"/>
        <c:scaling>
          <c:orientation val="minMax"/>
        </c:scaling>
        <c:axPos val="b"/>
        <c:numFmt formatCode="General" sourceLinked="1"/>
        <c:tickLblPos val="low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0033664"/>
        <c:crosses val="autoZero"/>
        <c:auto val="1"/>
        <c:lblAlgn val="ctr"/>
        <c:lblOffset val="200"/>
        <c:tickLblSkip val="1"/>
        <c:tickMarkSkip val="1"/>
      </c:catAx>
      <c:valAx>
        <c:axId val="120033664"/>
        <c:scaling>
          <c:orientation val="minMax"/>
        </c:scaling>
        <c:axPos val="l"/>
        <c:majorGridlines>
          <c:spPr>
            <a:ln w="24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0022528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779864672879257"/>
          <c:y val="0.43225791963170385"/>
          <c:w val="0.27751755801167011"/>
          <c:h val="0.13763442671270371"/>
        </c:manualLayout>
      </c:layout>
      <c:spPr>
        <a:noFill/>
        <a:ln w="2434">
          <a:solidFill>
            <a:schemeClr val="tx1"/>
          </a:solidFill>
          <a:prstDash val="solid"/>
        </a:ln>
      </c:spPr>
      <c:txPr>
        <a:bodyPr/>
        <a:lstStyle/>
        <a:p>
          <a:pPr>
            <a:defRPr sz="12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99FF"/>
    </a:solidFill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66F57C-D318-46E5-961C-9CA82818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AD25-2FA8-4B50-9C1D-9AE678FDAD2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6F57C-D318-46E5-961C-9CA8281833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546E-50DC-4CFB-A842-AB3837DB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F365-8209-48A8-8CE1-7A86EFDF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B00-6719-4155-8DE9-9413B297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5A4B-99E2-4F16-8463-CA2F653B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9B6-EADA-45CB-A8E0-4CA81988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8BF8-6027-4E77-82EA-936EBDDC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9ED-E3C5-479A-A8DC-F64D5876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9955-EAD2-4405-9E5A-FB75A2F6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1DA-48C6-4BFD-96B7-5933E164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6C3-A27D-406C-84D4-8F2BB8491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E4F0-E77F-4E86-B98F-76153D33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6C79-3F0A-4107-95E5-EF244D237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DCEE-7AD6-4552-9C2B-1D4C5E79C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2DFF15-E1DA-4299-9D48-B0046AD7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  <p:sldLayoutId id="2147483837" r:id="rId12"/>
    <p:sldLayoutId id="21474838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C66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284538"/>
            <a:ext cx="7918450" cy="3024187"/>
          </a:xfrm>
          <a:solidFill>
            <a:srgbClr val="FF99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БЮДЖЕТА ВОЗНЕСЕНСКОГО СЕЛЬСКОГО ПОСЕЛЕНИЯ </a:t>
            </a:r>
            <a:b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2021 </a:t>
            </a: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  <p:pic>
        <p:nvPicPr>
          <p:cNvPr id="12291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1982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14"/>
          <p:cNvSpPr>
            <a:spLocks noChangeArrowheads="1"/>
          </p:cNvSpPr>
          <p:nvPr/>
        </p:nvSpPr>
        <p:spPr bwMode="auto">
          <a:xfrm>
            <a:off x="755650" y="188913"/>
            <a:ext cx="8208963" cy="576262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663300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663300"/>
                </a:solidFill>
                <a:latin typeface="Arial" charset="0"/>
              </a:rPr>
              <a:t>АДМИНИСТРАЦИЯ ВОЗНЕСЕНСКОГО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647" cy="1700808"/>
          </a:xfrm>
          <a:solidFill>
            <a:srgbClr val="FFFF66"/>
          </a:solidFill>
        </p:spPr>
        <p:txBody>
          <a:bodyPr/>
          <a:lstStyle/>
          <a:p>
            <a:r>
              <a:rPr lang="ru-RU" sz="2400" smtClean="0">
                <a:solidFill>
                  <a:srgbClr val="990099"/>
                </a:solidFill>
              </a:rPr>
              <a:t>Динамика расходов бюджета Вознесенского сельского поселения на реализацию муниципальных программ</a:t>
            </a:r>
            <a:br>
              <a:rPr lang="ru-RU" sz="2400" smtClean="0">
                <a:solidFill>
                  <a:srgbClr val="990099"/>
                </a:solidFill>
              </a:rPr>
            </a:br>
            <a:endParaRPr lang="ru-RU" sz="240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3988" y="1879600"/>
          <a:ext cx="6219825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2411413" y="4076700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latin typeface="Arial" charset="0"/>
              </a:rPr>
              <a:t>73,1%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5050"/>
                </a:solidFill>
              </a:rPr>
              <a:t>Структура расходов бюджета Вознесенского сельского поселения на социально-культурную сферу в </a:t>
            </a:r>
            <a:r>
              <a:rPr lang="ru-RU" sz="2400" b="1" dirty="0" smtClean="0">
                <a:solidFill>
                  <a:srgbClr val="FF5050"/>
                </a:solidFill>
              </a:rPr>
              <a:t>2021 </a:t>
            </a:r>
            <a:r>
              <a:rPr lang="ru-RU" sz="2400" b="1" dirty="0" smtClean="0">
                <a:solidFill>
                  <a:srgbClr val="FF5050"/>
                </a:solidFill>
              </a:rPr>
              <a:t>году</a:t>
            </a:r>
            <a:br>
              <a:rPr lang="ru-RU" sz="2400" b="1" dirty="0" smtClean="0">
                <a:solidFill>
                  <a:srgbClr val="FF5050"/>
                </a:solidFill>
              </a:rPr>
            </a:br>
            <a:endParaRPr lang="ru-RU" sz="2400" b="1" dirty="0" smtClean="0">
              <a:solidFill>
                <a:srgbClr val="FF5050"/>
              </a:solidFill>
            </a:endParaRPr>
          </a:p>
        </p:txBody>
      </p:sp>
      <p:graphicFrame>
        <p:nvGraphicFramePr>
          <p:cNvPr id="20483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0400" y="1341438"/>
          <a:ext cx="7974013" cy="4522787"/>
        </p:xfrm>
        <a:graphic>
          <a:graphicData uri="http://schemas.openxmlformats.org/presentationml/2006/ole">
            <p:oleObj spid="_x0000_s20483" name="Worksheet" r:id="rId3" imgW="7943940" imgH="4505415" progId="Excel.Sheet.8">
              <p:embed/>
            </p:oleObj>
          </a:graphicData>
        </a:graphic>
      </p:graphicFrame>
      <p:pic>
        <p:nvPicPr>
          <p:cNvPr id="20484" name="Picture 9" descr="article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75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77800" y="188913"/>
            <a:ext cx="8716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бюджета Вознесенского сельского поселения Морозовского района 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в разрезе  направлений расходования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Группа 33"/>
          <p:cNvGrpSpPr>
            <a:grpSpLocks/>
          </p:cNvGrpSpPr>
          <p:nvPr/>
        </p:nvGrpSpPr>
        <p:grpSpPr bwMode="auto">
          <a:xfrm>
            <a:off x="142875" y="1412875"/>
            <a:ext cx="1608138" cy="2036763"/>
            <a:chOff x="71406" y="996835"/>
            <a:chExt cx="1827583" cy="2036366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12902" y="996835"/>
              <a:ext cx="1786087" cy="157131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4692,4 т.р./49,6%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5634"/>
              <a:ext cx="1786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6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6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21508" name="Группа 42"/>
          <p:cNvGrpSpPr>
            <a:grpSpLocks/>
          </p:cNvGrpSpPr>
          <p:nvPr/>
        </p:nvGrpSpPr>
        <p:grpSpPr bwMode="auto">
          <a:xfrm>
            <a:off x="1858963" y="1412776"/>
            <a:ext cx="1609254" cy="2186087"/>
            <a:chOff x="71406" y="1031666"/>
            <a:chExt cx="1841193" cy="218662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127172" y="1031666"/>
              <a:ext cx="1785427" cy="157201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0" name="TextBox 44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92,5т.р./1,0%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6199"/>
              <a:ext cx="17854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2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4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Национальная оборона (военно-учетные столы)</a:t>
              </a:r>
            </a:p>
          </p:txBody>
        </p:sp>
      </p:grpSp>
      <p:grpSp>
        <p:nvGrpSpPr>
          <p:cNvPr id="21509" name="Группа 58"/>
          <p:cNvGrpSpPr>
            <a:grpSpLocks/>
          </p:cNvGrpSpPr>
          <p:nvPr/>
        </p:nvGrpSpPr>
        <p:grpSpPr bwMode="auto">
          <a:xfrm>
            <a:off x="3654425" y="1412875"/>
            <a:ext cx="1841500" cy="2297113"/>
            <a:chOff x="71406" y="1042880"/>
            <a:chExt cx="1839382" cy="229846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125319" y="1042880"/>
              <a:ext cx="1785469" cy="157254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46" name="TextBox 60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61,6 </a:t>
              </a:r>
              <a:r>
                <a:rPr lang="ru-RU" sz="1200" b="1" dirty="0">
                  <a:latin typeface="Calibri" pitchFamily="34" charset="0"/>
                </a:rPr>
                <a:t>т.р./</a:t>
              </a:r>
              <a:r>
                <a:rPr lang="ru-RU" sz="1200" b="1" dirty="0" smtClean="0">
                  <a:latin typeface="Calibri" pitchFamily="34" charset="0"/>
                </a:rPr>
                <a:t>0,7%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6624"/>
              <a:ext cx="1785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8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7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 dirty="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21511" name="Группа 74"/>
          <p:cNvGrpSpPr>
            <a:grpSpLocks/>
          </p:cNvGrpSpPr>
          <p:nvPr/>
        </p:nvGrpSpPr>
        <p:grpSpPr bwMode="auto">
          <a:xfrm>
            <a:off x="6156176" y="1196752"/>
            <a:ext cx="1571625" cy="2187575"/>
            <a:chOff x="71406" y="1000108"/>
            <a:chExt cx="1785950" cy="2187211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3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38" name="TextBox 76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721,1т.р</a:t>
              </a:r>
              <a:r>
                <a:rPr lang="ru-RU" sz="1200" b="1" dirty="0">
                  <a:latin typeface="Calibri" pitchFamily="34" charset="0"/>
                </a:rPr>
                <a:t>./ </a:t>
              </a:r>
              <a:r>
                <a:rPr lang="ru-RU" sz="1200" b="1" dirty="0" smtClean="0">
                  <a:latin typeface="Calibri" pitchFamily="34" charset="0"/>
                </a:rPr>
                <a:t>7,6%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576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1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Жилищно-коммунальное</a:t>
              </a:r>
              <a:r>
                <a:rPr lang="ru-RU" sz="1000" b="1" dirty="0">
                  <a:latin typeface="Calibri" pitchFamily="34" charset="0"/>
                </a:rPr>
                <a:t> хозяйство</a:t>
              </a:r>
            </a:p>
          </p:txBody>
        </p:sp>
      </p:grpSp>
      <p:grpSp>
        <p:nvGrpSpPr>
          <p:cNvPr id="21512" name="Группа 99"/>
          <p:cNvGrpSpPr>
            <a:grpSpLocks/>
          </p:cNvGrpSpPr>
          <p:nvPr/>
        </p:nvGrpSpPr>
        <p:grpSpPr bwMode="auto">
          <a:xfrm>
            <a:off x="323528" y="3645024"/>
            <a:ext cx="3672830" cy="2563812"/>
            <a:chOff x="71406" y="1000108"/>
            <a:chExt cx="1785950" cy="1920532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210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/>
            </a:p>
          </p:txBody>
        </p:sp>
        <p:sp>
          <p:nvSpPr>
            <p:cNvPr id="21534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3830,0/40,5%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80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105"/>
            <p:cNvSpPr txBox="1">
              <a:spLocks noChangeArrowheads="1"/>
            </p:cNvSpPr>
            <p:nvPr/>
          </p:nvSpPr>
          <p:spPr bwMode="auto">
            <a:xfrm>
              <a:off x="71406" y="2713165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Культура</a:t>
              </a:r>
            </a:p>
          </p:txBody>
        </p:sp>
      </p:grpSp>
      <p:grpSp>
        <p:nvGrpSpPr>
          <p:cNvPr id="21514" name="Группа 131"/>
          <p:cNvGrpSpPr>
            <a:grpSpLocks/>
          </p:cNvGrpSpPr>
          <p:nvPr/>
        </p:nvGrpSpPr>
        <p:grpSpPr bwMode="auto">
          <a:xfrm>
            <a:off x="2071688" y="5517232"/>
            <a:ext cx="1665287" cy="360040"/>
            <a:chOff x="71406" y="2286029"/>
            <a:chExt cx="1785950" cy="490021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7" name="TextBox 13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>
                <a:latin typeface="Calibri" pitchFamily="34" charset="0"/>
              </a:endParaRPr>
            </a:p>
          </p:txBody>
        </p:sp>
      </p:grpSp>
      <p:grpSp>
        <p:nvGrpSpPr>
          <p:cNvPr id="21515" name="Группа 147"/>
          <p:cNvGrpSpPr>
            <a:grpSpLocks/>
          </p:cNvGrpSpPr>
          <p:nvPr/>
        </p:nvGrpSpPr>
        <p:grpSpPr bwMode="auto">
          <a:xfrm flipH="1">
            <a:off x="4644005" y="3645024"/>
            <a:ext cx="3600401" cy="1995364"/>
            <a:chOff x="-32" y="1000772"/>
            <a:chExt cx="1858652" cy="1571231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-32" y="1000772"/>
              <a:ext cx="1858652" cy="157123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2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2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68,2./0,7 </a:t>
              </a:r>
              <a:r>
                <a:rPr lang="ru-RU" sz="1200" b="1" dirty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0550" y="2286796"/>
              <a:ext cx="17880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153"/>
            <p:cNvSpPr txBox="1">
              <a:spLocks noChangeArrowheads="1"/>
            </p:cNvSpPr>
            <p:nvPr/>
          </p:nvSpPr>
          <p:spPr bwMode="auto">
            <a:xfrm>
              <a:off x="-32" y="1695882"/>
              <a:ext cx="1778651" cy="22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200" b="1" dirty="0">
                <a:latin typeface="Calibri" pitchFamily="34" charset="0"/>
              </a:endParaRPr>
            </a:p>
          </p:txBody>
        </p:sp>
      </p:grpSp>
      <p:pic>
        <p:nvPicPr>
          <p:cNvPr id="21516" name="Picture 1" descr="S:\Бюджет 2013 доходы, расходы\БЮДЖЕТ ДЛЯ ГРАЖДАН\картинки, ф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6" descr="S:\Бюджет 2013 доходы, расходы\БЮДЖЕТ ДЛЯ ГРАЖДАН\картинки, фон\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9510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1412875"/>
            <a:ext cx="642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 descr="S:\Бюджет 2013 доходы, расходы\БЮДЖЕТ ДЛЯ ГРАЖДАН\картинки, фон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556792"/>
            <a:ext cx="1440159" cy="9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 rot="10800000" flipV="1">
            <a:off x="4571999" y="5836040"/>
            <a:ext cx="36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Пенсионное обеспечение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48129" name="Picture 1" descr="C:\Users\User-1\Desktop\1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2232248" cy="1512168"/>
          </a:xfrm>
          <a:prstGeom prst="rect">
            <a:avLst/>
          </a:prstGeom>
          <a:noFill/>
        </p:spPr>
      </p:pic>
      <p:pic>
        <p:nvPicPr>
          <p:cNvPr id="48130" name="Picture 2" descr="C:\Users\User-1\Desktop\photo_2021-04-27_11-23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268760"/>
            <a:ext cx="1296144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Культура и кинематография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61400" cy="49577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836613"/>
            <a:ext cx="8640763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>
                <a:latin typeface="Arial" charset="0"/>
              </a:rPr>
              <a:t>Общий объем расходов по Культуре за </a:t>
            </a:r>
            <a:r>
              <a:rPr lang="ru-RU" i="1" dirty="0" smtClean="0">
                <a:latin typeface="Arial" charset="0"/>
              </a:rPr>
              <a:t>2021год </a:t>
            </a:r>
            <a:r>
              <a:rPr lang="ru-RU" i="1" dirty="0">
                <a:latin typeface="Arial" charset="0"/>
              </a:rPr>
              <a:t>– </a:t>
            </a:r>
            <a:r>
              <a:rPr lang="ru-RU" i="1" dirty="0" smtClean="0">
                <a:latin typeface="Arial" charset="0"/>
              </a:rPr>
              <a:t>4059,0 </a:t>
            </a:r>
            <a:r>
              <a:rPr lang="ru-RU" i="1" dirty="0" smtClean="0">
                <a:latin typeface="Arial" charset="0"/>
              </a:rPr>
              <a:t>тыс</a:t>
            </a:r>
            <a:r>
              <a:rPr lang="ru-RU" i="1" dirty="0">
                <a:latin typeface="Arial" charset="0"/>
              </a:rPr>
              <a:t>. рублей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0825" y="2205038"/>
            <a:ext cx="8642350" cy="3960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rial" charset="0"/>
              </a:rPr>
              <a:t>Финансовое обеспечение выполнения муниципального задания</a:t>
            </a:r>
          </a:p>
          <a:p>
            <a:r>
              <a:rPr lang="ru-RU" b="1" dirty="0">
                <a:latin typeface="Arial" charset="0"/>
              </a:rPr>
              <a:t> и предоставление субсидий на иные цели – </a:t>
            </a:r>
            <a:r>
              <a:rPr lang="ru-RU" b="1" dirty="0" smtClean="0">
                <a:latin typeface="Arial" charset="0"/>
              </a:rPr>
              <a:t>3830,0тыс</a:t>
            </a:r>
            <a:r>
              <a:rPr lang="ru-RU" b="1" dirty="0">
                <a:latin typeface="Arial" charset="0"/>
              </a:rPr>
              <a:t>. рублей.</a:t>
            </a:r>
          </a:p>
          <a:p>
            <a:r>
              <a:rPr lang="ru-RU" b="1" dirty="0">
                <a:latin typeface="Arial" charset="0"/>
              </a:rPr>
              <a:t>На повышение заработной платы в соответствии с Указами Президента</a:t>
            </a:r>
          </a:p>
          <a:p>
            <a:r>
              <a:rPr lang="ru-RU" b="1" dirty="0">
                <a:latin typeface="Arial" charset="0"/>
              </a:rPr>
              <a:t> РФ от 07.05.2012– </a:t>
            </a:r>
            <a:r>
              <a:rPr lang="ru-RU" b="1" dirty="0" smtClean="0">
                <a:latin typeface="Arial" charset="0"/>
              </a:rPr>
              <a:t>910,6 </a:t>
            </a:r>
            <a:r>
              <a:rPr lang="ru-RU" b="1" dirty="0">
                <a:latin typeface="Arial" charset="0"/>
              </a:rPr>
              <a:t>тыс. </a:t>
            </a:r>
            <a:r>
              <a:rPr lang="ru-RU" b="1" dirty="0" smtClean="0">
                <a:latin typeface="Arial" charset="0"/>
              </a:rPr>
              <a:t>рублей.</a:t>
            </a:r>
            <a:endParaRPr lang="ru-RU" b="1" dirty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Расходы </a:t>
            </a:r>
            <a:r>
              <a:rPr lang="ru-RU" b="1" dirty="0">
                <a:latin typeface="Arial" charset="0"/>
              </a:rPr>
              <a:t>бюджета поселения в сфере культуры позволили оказать</a:t>
            </a:r>
          </a:p>
          <a:p>
            <a:r>
              <a:rPr lang="ru-RU" b="1" dirty="0">
                <a:latin typeface="Arial" charset="0"/>
              </a:rPr>
              <a:t>следующий объем муниципальных услуг.</a:t>
            </a: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Количество клубных мероприятий - </a:t>
            </a:r>
            <a:r>
              <a:rPr lang="ru-RU" b="1" dirty="0" smtClean="0">
                <a:latin typeface="Arial" charset="0"/>
              </a:rPr>
              <a:t>260 мероприятия (в т.ч. </a:t>
            </a:r>
            <a:r>
              <a:rPr lang="ru-RU" b="1" dirty="0" err="1" smtClean="0">
                <a:latin typeface="Arial" charset="0"/>
              </a:rPr>
              <a:t>Онлайн</a:t>
            </a:r>
            <a:r>
              <a:rPr lang="ru-RU" b="1" dirty="0" smtClean="0">
                <a:latin typeface="Arial" charset="0"/>
              </a:rPr>
              <a:t>);</a:t>
            </a:r>
            <a:endParaRPr lang="ru-RU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Число клубных формирований– 17.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0037" cy="1150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Объем межбюджетных трансфертов, предоставляемых бюджету Вознесенского сельского поселения Морозовского района </a:t>
            </a:r>
            <a:br>
              <a:rPr lang="ru-RU" sz="24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в 2019-2020 годах 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 type="tbl" idx="1"/>
          </p:nvPr>
        </p:nvGraphicFramePr>
        <p:xfrm>
          <a:off x="395288" y="1638300"/>
          <a:ext cx="8064647" cy="3418288"/>
        </p:xfrm>
        <a:graphic>
          <a:graphicData uri="http://schemas.openxmlformats.org/drawingml/2006/table">
            <a:tbl>
              <a:tblPr/>
              <a:tblGrid>
                <a:gridCol w="2072752"/>
                <a:gridCol w="2072752"/>
                <a:gridCol w="2072752"/>
                <a:gridCol w="1846391"/>
              </a:tblGrid>
              <a:tr h="802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межбюджетного трансферта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уровня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71563" y="3046413"/>
            <a:ext cx="6786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Основные </a:t>
            </a:r>
            <a:r>
              <a:rPr lang="ru-RU" sz="2000" b="1" dirty="0">
                <a:latin typeface="Calibri" pitchFamily="34" charset="0"/>
              </a:rPr>
              <a:t>показатели по отрасли: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«Общегосударственные вопросы»</a:t>
            </a:r>
          </a:p>
        </p:txBody>
      </p:sp>
      <p:sp>
        <p:nvSpPr>
          <p:cNvPr id="3077" name="Прямоугольник 17"/>
          <p:cNvSpPr>
            <a:spLocks noChangeArrowheads="1"/>
          </p:cNvSpPr>
          <p:nvPr/>
        </p:nvSpPr>
        <p:spPr bwMode="auto">
          <a:xfrm>
            <a:off x="827088" y="3760788"/>
            <a:ext cx="7959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году исполнение по разделу составляет </a:t>
            </a:r>
          </a:p>
          <a:p>
            <a:pPr algn="ctr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4692,4тыс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  <a:endParaRPr lang="ru-RU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3078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2" cstate="print"/>
          <a:srcRect t="15984" b="15984"/>
          <a:stretch>
            <a:fillRect/>
          </a:stretch>
        </p:blipFill>
        <p:spPr bwMode="auto">
          <a:xfrm>
            <a:off x="1835696" y="188640"/>
            <a:ext cx="4860032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9"/>
          <p:cNvGraphicFramePr>
            <a:graphicFrameLocks/>
          </p:cNvGraphicFramePr>
          <p:nvPr/>
        </p:nvGraphicFramePr>
        <p:xfrm>
          <a:off x="2411413" y="1196975"/>
          <a:ext cx="5237162" cy="4206875"/>
        </p:xfrm>
        <a:graphic>
          <a:graphicData uri="http://schemas.openxmlformats.org/presentationml/2006/ole">
            <p:oleObj spid="_x0000_s4098" name="Worksheet" r:id="rId3" imgW="6495930" imgH="4209960" progId="Excel.Sheet.8">
              <p:embed/>
            </p:oleObj>
          </a:graphicData>
        </a:graphic>
      </p:graphicFrame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400" b="1">
                <a:latin typeface="Calibri" pitchFamily="34" charset="0"/>
              </a:rPr>
              <a:t>«Национальная оборона»</a:t>
            </a:r>
          </a:p>
        </p:txBody>
      </p:sp>
      <p:sp>
        <p:nvSpPr>
          <p:cNvPr id="4100" name="Текст 4"/>
          <p:cNvSpPr txBox="1">
            <a:spLocks/>
          </p:cNvSpPr>
          <p:nvPr/>
        </p:nvSpPr>
        <p:spPr bwMode="auto">
          <a:xfrm>
            <a:off x="1619250" y="188913"/>
            <a:ext cx="6048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расходы составили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92,5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101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429250"/>
            <a:ext cx="621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78216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«Национальная безопасность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и правоохранительная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деятельность»</a:t>
            </a:r>
          </a:p>
          <a:p>
            <a:pPr algn="r"/>
            <a:endParaRPr lang="ru-RU" sz="2400" b="1">
              <a:latin typeface="Calibri" pitchFamily="34" charset="0"/>
            </a:endParaRPr>
          </a:p>
          <a:p>
            <a:pPr algn="r"/>
            <a:endParaRPr lang="ru-RU" sz="2400" b="1">
              <a:latin typeface="Calibri" pitchFamily="34" charset="0"/>
            </a:endParaRPr>
          </a:p>
        </p:txBody>
      </p:sp>
      <p:sp>
        <p:nvSpPr>
          <p:cNvPr id="25603" name="Текст 4"/>
          <p:cNvSpPr txBox="1">
            <a:spLocks/>
          </p:cNvSpPr>
          <p:nvPr/>
        </p:nvSpPr>
        <p:spPr bwMode="auto">
          <a:xfrm>
            <a:off x="2643188" y="1557338"/>
            <a:ext cx="603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323850" y="1989138"/>
            <a:ext cx="84248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 расходы составили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62,6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расходы произведены по подразделу «Защита населения и территории от последствий чрезвычайных ситуаций природного и техногенного характера, гражданская оборона»</a:t>
            </a: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804025" y="549275"/>
            <a:ext cx="2339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(</a:t>
            </a:r>
            <a:r>
              <a:rPr lang="ru-RU" sz="1200" dirty="0" err="1" smtClean="0">
                <a:latin typeface="Calibri" pitchFamily="34" charset="0"/>
              </a:rPr>
              <a:t>тыс.руб</a:t>
            </a:r>
            <a:r>
              <a:rPr lang="ru-RU" sz="1200" dirty="0" err="1">
                <a:latin typeface="Calibri" pitchFamily="34" charset="0"/>
              </a:rPr>
              <a:t>.;%</a:t>
            </a:r>
            <a:r>
              <a:rPr lang="ru-RU" sz="1200" dirty="0">
                <a:latin typeface="Calibri" pitchFamily="34" charset="0"/>
              </a:rPr>
              <a:t>)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</a:p>
        </p:txBody>
      </p:sp>
      <p:pic>
        <p:nvPicPr>
          <p:cNvPr id="5125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26654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1"/>
            <a:ext cx="35988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4797152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Благоустройство  - 721,1 тыс.рублей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Подраздел: «Благоустройство»</a:t>
            </a:r>
          </a:p>
        </p:txBody>
      </p:sp>
      <p:sp>
        <p:nvSpPr>
          <p:cNvPr id="27651" name="Прямоугольник 9"/>
          <p:cNvSpPr>
            <a:spLocks noChangeArrowheads="1"/>
          </p:cNvSpPr>
          <p:nvPr/>
        </p:nvSpPr>
        <p:spPr bwMode="auto">
          <a:xfrm>
            <a:off x="2843213" y="1700213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Исполнение по расходам данного подраздела составило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721,1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уличное освещение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204,1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 (проведение субботников, содержание мест захоронения)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516,0 тыс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рублей.     </a:t>
            </a:r>
          </a:p>
        </p:txBody>
      </p:sp>
      <p:pic>
        <p:nvPicPr>
          <p:cNvPr id="2765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3749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User-1\Desktop\photo_2021-04-27_11-24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52028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584950" cy="15113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Реализация утвержденных Администрацией Вознесенского сельского поселения основных направлений бюджетной и налоговой политики в </a:t>
            </a:r>
            <a:r>
              <a:rPr lang="ru-RU" sz="2000" b="1" dirty="0" smtClean="0">
                <a:solidFill>
                  <a:srgbClr val="0000FF"/>
                </a:solidFill>
              </a:rPr>
              <a:t>2021 </a:t>
            </a:r>
            <a:r>
              <a:rPr lang="ru-RU" sz="2000" b="1" dirty="0" smtClean="0">
                <a:solidFill>
                  <a:srgbClr val="0000FF"/>
                </a:solidFill>
              </a:rPr>
              <a:t>году (постановление от </a:t>
            </a:r>
            <a:r>
              <a:rPr lang="ru-RU" sz="2000" b="1" dirty="0" smtClean="0">
                <a:solidFill>
                  <a:srgbClr val="0000FF"/>
                </a:solidFill>
              </a:rPr>
              <a:t>28.10.2020г </a:t>
            </a:r>
            <a:r>
              <a:rPr lang="ru-RU" sz="2000" b="1" dirty="0" smtClean="0">
                <a:solidFill>
                  <a:srgbClr val="0000FF"/>
                </a:solidFill>
              </a:rPr>
              <a:t>№ </a:t>
            </a:r>
            <a:r>
              <a:rPr lang="ru-RU" sz="2000" b="1" dirty="0" smtClean="0">
                <a:solidFill>
                  <a:srgbClr val="0000FF"/>
                </a:solidFill>
              </a:rPr>
              <a:t>37</a:t>
            </a:r>
            <a:r>
              <a:rPr lang="ru-RU" sz="20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95288" y="1773238"/>
            <a:ext cx="3816350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Направления бюджетной</a:t>
            </a:r>
          </a:p>
          <a:p>
            <a:pPr algn="ctr"/>
            <a:r>
              <a:rPr lang="ru-RU">
                <a:latin typeface="Arial" charset="0"/>
              </a:rPr>
              <a:t>политики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284663" y="1773238"/>
            <a:ext cx="4751387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Результаты исполнения по бюджету </a:t>
            </a:r>
          </a:p>
          <a:p>
            <a:pPr algn="ctr"/>
            <a:r>
              <a:rPr lang="ru-RU" dirty="0">
                <a:latin typeface="Arial" charset="0"/>
              </a:rPr>
              <a:t>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2021году</a:t>
            </a:r>
            <a:endParaRPr lang="ru-RU" dirty="0">
              <a:latin typeface="Arial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539750" y="3500438"/>
            <a:ext cx="280828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Наращивание налогового</a:t>
            </a:r>
          </a:p>
          <a:p>
            <a:pPr algn="ctr"/>
            <a:r>
              <a:rPr lang="ru-RU">
                <a:latin typeface="Arial" charset="0"/>
              </a:rPr>
              <a:t>потенциала поселения 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3419475" y="3789363"/>
            <a:ext cx="5400675" cy="2879725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Собственные налоговые и неналоговые доходы</a:t>
            </a:r>
          </a:p>
          <a:p>
            <a:pPr algn="ctr"/>
            <a:r>
              <a:rPr lang="ru-RU" dirty="0" smtClean="0">
                <a:latin typeface="Arial" charset="0"/>
              </a:rPr>
              <a:t>3793,6 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1030 </a:t>
            </a:r>
            <a:r>
              <a:rPr lang="ru-RU" dirty="0">
                <a:latin typeface="Arial" charset="0"/>
              </a:rPr>
              <a:t>% к плану.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«Культура , кинематография»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Текст 4"/>
          <p:cNvSpPr txBox="1">
            <a:spLocks/>
          </p:cNvSpPr>
          <p:nvPr/>
        </p:nvSpPr>
        <p:spPr bwMode="auto">
          <a:xfrm>
            <a:off x="250825" y="928688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 году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составило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3830,0 тыс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54721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C:\Documents and Settings\user\Рабочий стол\моя\9.05.2018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4248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286000" y="836613"/>
            <a:ext cx="6173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Основные показатели по разделу</a:t>
            </a:r>
          </a:p>
          <a:p>
            <a:pPr algn="ctr"/>
            <a:r>
              <a:rPr lang="ru-RU" sz="2000" b="1">
                <a:latin typeface="Calibri" pitchFamily="34" charset="0"/>
              </a:rPr>
              <a:t>«Социальная политика»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ru-RU" sz="2000" b="1">
                <a:latin typeface="Calibri" pitchFamily="34" charset="0"/>
              </a:rPr>
              <a:t>Подраздел: «Пенсионное обеспечение»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971550" y="2420889"/>
            <a:ext cx="691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данному подразделу исполнение по расходам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68,2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рублей, средства  направлены на  выплату муниципальной пенсии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Программно-целевой</a:t>
            </a:r>
          </a:p>
          <a:p>
            <a:pPr algn="ctr"/>
            <a:r>
              <a:rPr lang="ru-RU">
                <a:latin typeface="Arial" charset="0"/>
              </a:rPr>
              <a:t>метод бюджетного</a:t>
            </a:r>
          </a:p>
          <a:p>
            <a:pPr algn="ctr"/>
            <a:r>
              <a:rPr lang="ru-RU">
                <a:latin typeface="Arial" charset="0"/>
              </a:rPr>
              <a:t>планирования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3203575" y="549275"/>
            <a:ext cx="5472113" cy="115093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Arial" charset="0"/>
              </a:rPr>
              <a:t>На реализацию 10 муниципальных программ</a:t>
            </a:r>
          </a:p>
          <a:p>
            <a:r>
              <a:rPr lang="ru-RU" dirty="0">
                <a:latin typeface="Arial" charset="0"/>
              </a:rPr>
              <a:t>направлено </a:t>
            </a:r>
            <a:r>
              <a:rPr lang="ru-RU" dirty="0" smtClean="0">
                <a:latin typeface="Arial" charset="0"/>
              </a:rPr>
              <a:t>9373,1тыс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99,0 % </a:t>
            </a:r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всех расходов бюджета</a:t>
            </a:r>
          </a:p>
          <a:p>
            <a:r>
              <a:rPr lang="ru-RU" dirty="0">
                <a:latin typeface="Arial" charset="0"/>
              </a:rPr>
              <a:t>Вознесенского сельского поселения. 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Предоставление </a:t>
            </a:r>
          </a:p>
          <a:p>
            <a:pPr algn="ctr"/>
            <a:r>
              <a:rPr lang="ru-RU">
                <a:latin typeface="Arial" charset="0"/>
              </a:rPr>
              <a:t>качественных</a:t>
            </a:r>
          </a:p>
          <a:p>
            <a:pPr algn="ctr"/>
            <a:r>
              <a:rPr lang="ru-RU">
                <a:latin typeface="Arial" charset="0"/>
              </a:rPr>
              <a:t>бюджетных услуг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3059113" y="1916113"/>
            <a:ext cx="5689600" cy="288131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Из бюджета 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выдано субсидий бюджетным учреждениям на</a:t>
            </a:r>
          </a:p>
          <a:p>
            <a:pPr algn="ctr"/>
            <a:r>
              <a:rPr lang="ru-RU" dirty="0">
                <a:latin typeface="Arial" charset="0"/>
              </a:rPr>
              <a:t>сумму </a:t>
            </a:r>
            <a:r>
              <a:rPr lang="ru-RU" dirty="0" smtClean="0">
                <a:latin typeface="Arial" charset="0"/>
              </a:rPr>
              <a:t>3830,0 </a:t>
            </a:r>
            <a:r>
              <a:rPr lang="ru-RU" dirty="0">
                <a:latin typeface="Arial" charset="0"/>
              </a:rPr>
              <a:t>тыс. рублей (около </a:t>
            </a:r>
            <a:r>
              <a:rPr lang="ru-RU" dirty="0" smtClean="0">
                <a:latin typeface="Arial" charset="0"/>
              </a:rPr>
              <a:t>40,5 </a:t>
            </a:r>
            <a:r>
              <a:rPr lang="ru-RU" dirty="0">
                <a:latin typeface="Arial" charset="0"/>
              </a:rPr>
              <a:t>% от всех</a:t>
            </a:r>
          </a:p>
          <a:p>
            <a:pPr algn="ctr"/>
            <a:r>
              <a:rPr lang="ru-RU" dirty="0">
                <a:latin typeface="Arial" charset="0"/>
              </a:rPr>
              <a:t>расходов бюджета поселения), в том числе</a:t>
            </a:r>
          </a:p>
          <a:p>
            <a:pPr algn="ctr"/>
            <a:r>
              <a:rPr lang="ru-RU" dirty="0">
                <a:latin typeface="Arial" charset="0"/>
              </a:rPr>
              <a:t>на муниципальное задание </a:t>
            </a:r>
            <a:r>
              <a:rPr lang="ru-RU" dirty="0" smtClean="0">
                <a:latin typeface="Arial" charset="0"/>
              </a:rPr>
              <a:t>3830,0 тыс</a:t>
            </a:r>
            <a:r>
              <a:rPr lang="ru-RU" dirty="0">
                <a:latin typeface="Arial" charset="0"/>
              </a:rPr>
              <a:t>. рублей.</a:t>
            </a:r>
          </a:p>
          <a:p>
            <a:pPr algn="ctr"/>
            <a:r>
              <a:rPr lang="ru-RU" dirty="0">
                <a:latin typeface="Arial" charset="0"/>
              </a:rPr>
              <a:t>Фактическое исполнение объема бюджетных</a:t>
            </a:r>
          </a:p>
          <a:p>
            <a:pPr algn="ctr"/>
            <a:r>
              <a:rPr lang="ru-RU" dirty="0">
                <a:latin typeface="Arial" charset="0"/>
              </a:rPr>
              <a:t>средств, выделенных в виде субсидий составило</a:t>
            </a:r>
          </a:p>
          <a:p>
            <a:pPr algn="ctr"/>
            <a:r>
              <a:rPr lang="ru-RU" dirty="0">
                <a:latin typeface="Arial" charset="0"/>
              </a:rPr>
              <a:t>100%.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ДИНАМИКА ДОХОДОВ БЮДЖЕТА </a:t>
            </a:r>
            <a:b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ВОЗНЕСЕНСКОГО СЕЛЬСКОГО ПОСЕЛЕНИЯ МОРОЗОВСКОГО РАЙОНА В 2019-2020 г.г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360" y="1391568"/>
          <a:ext cx="7807325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Объем налоговых и неналоговых доходов бюджета Вознесенского сельского поселения в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2021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году составил 3673,8 тыс. рублей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555875" y="908050"/>
            <a:ext cx="5472113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 на доходы физических лиц – </a:t>
            </a:r>
            <a:r>
              <a:rPr lang="ru-RU" dirty="0" smtClean="0">
                <a:latin typeface="Arial" charset="0"/>
              </a:rPr>
              <a:t>1031,0</a:t>
            </a:r>
            <a:endParaRPr lang="ru-RU" dirty="0">
              <a:latin typeface="Arial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55875" y="1557338"/>
            <a:ext cx="5472113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Госпошлина – </a:t>
            </a:r>
            <a:r>
              <a:rPr lang="ru-RU" dirty="0" smtClean="0">
                <a:latin typeface="Arial" charset="0"/>
              </a:rPr>
              <a:t>0,2</a:t>
            </a:r>
            <a:endParaRPr lang="ru-RU" dirty="0">
              <a:latin typeface="Arial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555875" y="2205038"/>
            <a:ext cx="5545138" cy="4318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Единый сельскохозяйственный налог– </a:t>
            </a:r>
            <a:r>
              <a:rPr lang="ru-RU" dirty="0" smtClean="0">
                <a:latin typeface="Arial" charset="0"/>
              </a:rPr>
              <a:t>97,9</a:t>
            </a:r>
            <a:endParaRPr lang="ru-RU" dirty="0">
              <a:latin typeface="Arial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995738" y="2852738"/>
            <a:ext cx="4752975" cy="4318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Налоги на имущество – </a:t>
            </a:r>
            <a:r>
              <a:rPr lang="ru-RU" dirty="0" smtClean="0">
                <a:latin typeface="Arial" charset="0"/>
              </a:rPr>
              <a:t>2176,3</a:t>
            </a:r>
            <a:endParaRPr lang="ru-RU" dirty="0">
              <a:latin typeface="Arial" charset="0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3995738" y="3500438"/>
            <a:ext cx="4681537" cy="43338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Неналоговые доходы – </a:t>
            </a:r>
            <a:r>
              <a:rPr lang="ru-RU" dirty="0" smtClean="0">
                <a:latin typeface="Arial" charset="0"/>
              </a:rPr>
              <a:t>442,3</a:t>
            </a:r>
            <a:endParaRPr lang="ru-RU" dirty="0">
              <a:latin typeface="Arial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 rot="-2455135">
            <a:off x="1554163" y="109220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13" descr="2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4286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169863"/>
            <a:ext cx="6611937" cy="1314450"/>
          </a:xfrm>
          <a:solidFill>
            <a:srgbClr val="FF99FF"/>
          </a:solidFill>
        </p:spPr>
        <p:txBody>
          <a:bodyPr/>
          <a:lstStyle/>
          <a:p>
            <a:r>
              <a:rPr lang="ru-RU" sz="2400" smtClean="0">
                <a:solidFill>
                  <a:srgbClr val="0033CC"/>
                </a:solidFill>
              </a:rPr>
              <a:t>Динамика</a:t>
            </a:r>
            <a:r>
              <a:rPr lang="ru-RU" sz="2400" smtClean="0">
                <a:solidFill>
                  <a:srgbClr val="CC3300"/>
                </a:solidFill>
              </a:rPr>
              <a:t> собственных доходов </a:t>
            </a:r>
            <a:r>
              <a:rPr lang="ru-RU" sz="2400" smtClean="0">
                <a:solidFill>
                  <a:srgbClr val="0033CC"/>
                </a:solidFill>
              </a:rPr>
              <a:t>бюджета Вознесенского сельского поселения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17525" y="1612900"/>
          <a:ext cx="7888288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AutoShape 12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Arial" charset="0"/>
              </a:rPr>
              <a:t>млн. руб.</a:t>
            </a:r>
          </a:p>
          <a:p>
            <a:pPr algn="ctr"/>
            <a:endParaRPr lang="ru-RU" sz="14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ru-RU" sz="2400" b="1" dirty="0" smtClean="0"/>
              <a:t>Структура налоговых доходов бюджета Вознесенского сельского поселения  в </a:t>
            </a:r>
            <a:r>
              <a:rPr lang="ru-RU" sz="2400" b="1" dirty="0" smtClean="0"/>
              <a:t>2021 </a:t>
            </a:r>
            <a:r>
              <a:rPr lang="ru-RU" sz="2400" b="1" dirty="0" smtClean="0"/>
              <a:t>году</a:t>
            </a:r>
          </a:p>
        </p:txBody>
      </p:sp>
      <p:graphicFrame>
        <p:nvGraphicFramePr>
          <p:cNvPr id="18435" name="Object 1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16050" y="1828800"/>
          <a:ext cx="6235700" cy="3656013"/>
        </p:xfrm>
        <a:graphic>
          <a:graphicData uri="http://schemas.openxmlformats.org/presentationml/2006/ole">
            <p:oleObj spid="_x0000_s18435" name="Worksheet" r:id="rId3" imgW="6238890" imgH="36576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Безвозмездные поступления </a:t>
            </a:r>
            <a:br>
              <a:rPr lang="ru-RU" sz="2800" b="1" smtClean="0">
                <a:solidFill>
                  <a:srgbClr val="FF0000"/>
                </a:solidFill>
              </a:rPr>
            </a:br>
            <a:endParaRPr lang="ru-RU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1879600"/>
          <a:ext cx="7593013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2411413" y="4652963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800" b="1">
                <a:latin typeface="Times New Roman" pitchFamily="18" charset="0"/>
              </a:rPr>
              <a:t>538,5%</a:t>
            </a:r>
          </a:p>
          <a:p>
            <a:pPr algn="ctr"/>
            <a:endParaRPr lang="ru-RU" sz="800">
              <a:latin typeface="Times New Roman" pitchFamily="18" charset="0"/>
            </a:endParaRPr>
          </a:p>
        </p:txBody>
      </p:sp>
      <p:sp>
        <p:nvSpPr>
          <p:cNvPr id="1029" name="AutoShape 19"/>
          <p:cNvSpPr>
            <a:spLocks noChangeArrowheads="1"/>
          </p:cNvSpPr>
          <p:nvPr/>
        </p:nvSpPr>
        <p:spPr bwMode="auto">
          <a:xfrm>
            <a:off x="3563938" y="4652963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900" b="1">
                <a:latin typeface="Arial" charset="0"/>
              </a:rPr>
              <a:t>77,0%</a:t>
            </a:r>
          </a:p>
          <a:p>
            <a:pPr algn="ctr"/>
            <a:endParaRPr lang="ru-RU" sz="9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6802437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Структура расходов бюджета Вознесенского сельского поселения в </a:t>
            </a:r>
            <a:r>
              <a:rPr lang="ru-RU" sz="2400" b="1" dirty="0" smtClean="0">
                <a:solidFill>
                  <a:srgbClr val="0033CC"/>
                </a:solidFill>
              </a:rPr>
              <a:t>2021 </a:t>
            </a:r>
            <a:r>
              <a:rPr lang="ru-RU" sz="2400" b="1" dirty="0" smtClean="0">
                <a:solidFill>
                  <a:srgbClr val="0033CC"/>
                </a:solidFill>
              </a:rPr>
              <a:t>году –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66FF"/>
                </a:solidFill>
              </a:rPr>
              <a:t>11083,6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33CC"/>
                </a:solidFill>
              </a:rPr>
              <a:t>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3035300"/>
          <a:ext cx="4038600" cy="2205038"/>
        </p:xfrm>
        <a:graphic>
          <a:graphicData uri="http://schemas.openxmlformats.org/presentationml/2006/ole">
            <p:oleObj spid="_x0000_s2050" name="Диаграмма" r:id="rId3" imgW="8058302" imgH="4400702" progId="MSGraph.Chart.8">
              <p:embed followColorScheme="full"/>
            </p:oleObj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584" y="1412776"/>
          <a:ext cx="7993063" cy="5040313"/>
        </p:xfrm>
        <a:graphic>
          <a:graphicData uri="http://schemas.openxmlformats.org/presentationml/2006/ole">
            <p:oleObj spid="_x0000_s2051" name="Worksheet" r:id="rId4" imgW="7991460" imgH="5038635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2025</TotalTime>
  <Words>641</Words>
  <Application>Microsoft Office PowerPoint</Application>
  <PresentationFormat>Экран (4:3)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Поток</vt:lpstr>
      <vt:lpstr>Worksheet</vt:lpstr>
      <vt:lpstr>Диаграмма</vt:lpstr>
      <vt:lpstr>ИСПОЛНЕНИЕ БЮДЖЕТА ВОЗНЕСЕНСКОГО СЕЛЬСКОГО ПОСЕЛЕНИЯ  за 2021 год</vt:lpstr>
      <vt:lpstr>Реализация утвержденных Администрацией Вознесенского сельского поселения основных направлений бюджетной и налоговой политики в 2021 году (постановление от 28.10.2020г № 37)</vt:lpstr>
      <vt:lpstr>Слайд 3</vt:lpstr>
      <vt:lpstr>ДИНАМИКА ДОХОДОВ БЮДЖЕТА  ВОЗНЕСЕНСКОГО СЕЛЬСКОГО ПОСЕЛЕНИЯ МОРОЗОВСКОГО РАЙОНА В 2019-2020 г.г.</vt:lpstr>
      <vt:lpstr>Слайд 5</vt:lpstr>
      <vt:lpstr>Динамика собственных доходов бюджета Вознесенского сельского поселения</vt:lpstr>
      <vt:lpstr>Структура налоговых доходов бюджета Вознесенского сельского поселения  в 2021 году</vt:lpstr>
      <vt:lpstr>Безвозмездные поступления  </vt:lpstr>
      <vt:lpstr>       Структура расходов бюджета Вознесенского сельского поселения в 2021 году – 11083,6 тыс. рублей </vt:lpstr>
      <vt:lpstr>Динамика расходов бюджета Вознесенского сельского поселения на реализацию муниципальных программ </vt:lpstr>
      <vt:lpstr>Структура расходов бюджета Вознесенского сельского поселения на социально-культурную сферу в 2021 году </vt:lpstr>
      <vt:lpstr>Слайд 12</vt:lpstr>
      <vt:lpstr>Культура и кинематография</vt:lpstr>
      <vt:lpstr>    Объем межбюджетных трансфертов, предоставляемых бюджету Вознесенского сельского поселения Морозовского района  в 2019-2020 годах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-=:=-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БОКОВСКОГО СЕЛЬСКОГО ПОСЕЛЕНИЯ  НА 2014-2016 ГОДЫ</dc:title>
  <dc:creator>Боковское С/П</dc:creator>
  <cp:lastModifiedBy>User-1</cp:lastModifiedBy>
  <cp:revision>224</cp:revision>
  <dcterms:created xsi:type="dcterms:W3CDTF">2014-05-12T08:21:05Z</dcterms:created>
  <dcterms:modified xsi:type="dcterms:W3CDTF">2023-02-02T11:07:42Z</dcterms:modified>
</cp:coreProperties>
</file>