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56" r:id="rId2"/>
    <p:sldId id="297" r:id="rId3"/>
    <p:sldId id="282" r:id="rId4"/>
    <p:sldId id="283" r:id="rId5"/>
    <p:sldId id="257" r:id="rId6"/>
    <p:sldId id="285" r:id="rId7"/>
    <p:sldId id="286" r:id="rId8"/>
    <p:sldId id="259" r:id="rId9"/>
    <p:sldId id="287" r:id="rId10"/>
    <p:sldId id="260" r:id="rId11"/>
    <p:sldId id="299" r:id="rId12"/>
    <p:sldId id="262" r:id="rId13"/>
    <p:sldId id="263" r:id="rId14"/>
    <p:sldId id="264" r:id="rId15"/>
    <p:sldId id="281" r:id="rId16"/>
    <p:sldId id="279" r:id="rId17"/>
    <p:sldId id="266" r:id="rId18"/>
    <p:sldId id="268" r:id="rId19"/>
    <p:sldId id="291" r:id="rId20"/>
    <p:sldId id="289" r:id="rId21"/>
    <p:sldId id="270" r:id="rId22"/>
    <p:sldId id="271" r:id="rId23"/>
    <p:sldId id="296" r:id="rId24"/>
    <p:sldId id="272" r:id="rId25"/>
    <p:sldId id="273" r:id="rId26"/>
    <p:sldId id="275" r:id="rId27"/>
    <p:sldId id="294" r:id="rId28"/>
    <p:sldId id="292" r:id="rId29"/>
    <p:sldId id="295" r:id="rId30"/>
    <p:sldId id="293" r:id="rId31"/>
    <p:sldId id="298" r:id="rId32"/>
    <p:sldId id="30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E05CB"/>
    <a:srgbClr val="EE30E5"/>
    <a:srgbClr val="FF99FF"/>
    <a:srgbClr val="57C75A"/>
    <a:srgbClr val="F4D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4472" autoAdjust="0"/>
  </p:normalViewPr>
  <p:slideViewPr>
    <p:cSldViewPr>
      <p:cViewPr>
        <p:scale>
          <a:sx n="100" d="100"/>
          <a:sy n="100" d="100"/>
        </p:scale>
        <p:origin x="-50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73"/>
          <c:y val="0.10120529466579099"/>
          <c:w val="0.78472992224226745"/>
          <c:h val="0.69710384566453054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3177,8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17376.099999999999</c:v>
                </c:pt>
                <c:pt idx="1">
                  <c:v>19645.099999999999</c:v>
                </c:pt>
                <c:pt idx="2">
                  <c:v>13485.6</c:v>
                </c:pt>
                <c:pt idx="3">
                  <c:v>12926.2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gapWidth val="65"/>
        <c:shape val="cylinder"/>
        <c:axId val="49298432"/>
        <c:axId val="49847680"/>
        <c:axId val="0"/>
      </c:bar3DChart>
      <c:catAx>
        <c:axId val="49298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847680"/>
        <c:crosses val="autoZero"/>
        <c:auto val="1"/>
        <c:lblAlgn val="ctr"/>
        <c:lblOffset val="100"/>
        <c:tickLblSkip val="1"/>
        <c:tickMarkSkip val="1"/>
      </c:catAx>
      <c:valAx>
        <c:axId val="49847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29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layout/>
      <c:overlay val="1"/>
    </c:title>
    <c:plotArea>
      <c:layout>
        <c:manualLayout>
          <c:layoutTarget val="inner"/>
          <c:xMode val="edge"/>
          <c:yMode val="edge"/>
          <c:x val="7.9271272041147173E-2"/>
          <c:y val="8.0277443377474611E-2"/>
          <c:w val="0.80120616531448041"/>
          <c:h val="0.79677874520563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5650</c:v>
                </c:pt>
                <c:pt idx="1">
                  <c:v>5189.8</c:v>
                </c:pt>
                <c:pt idx="2">
                  <c:v>4142.1000000000004</c:v>
                </c:pt>
              </c:numCache>
            </c:numRef>
          </c:val>
        </c:ser>
        <c:gapWidth val="100"/>
        <c:axId val="125384192"/>
        <c:axId val="125385728"/>
      </c:barChart>
      <c:catAx>
        <c:axId val="125384192"/>
        <c:scaling>
          <c:orientation val="minMax"/>
        </c:scaling>
        <c:axPos val="b"/>
        <c:numFmt formatCode="General" sourceLinked="1"/>
        <c:tickLblPos val="nextTo"/>
        <c:crossAx val="125385728"/>
        <c:crosses val="autoZero"/>
        <c:auto val="1"/>
        <c:lblAlgn val="ctr"/>
        <c:lblOffset val="100"/>
      </c:catAx>
      <c:valAx>
        <c:axId val="125385728"/>
        <c:scaling>
          <c:orientation val="minMax"/>
        </c:scaling>
        <c:axPos val="l"/>
        <c:majorGridlines/>
        <c:numFmt formatCode="General" sourceLinked="1"/>
        <c:tickLblPos val="nextTo"/>
        <c:crossAx val="12538419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223498104403646"/>
          <c:y val="0.11344589170896854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2023 г.</c:v>
                </c:pt>
                <c:pt idx="1">
                  <c:v>план 2023 г.</c:v>
                </c:pt>
                <c:pt idx="2">
                  <c:v> 2024 год</c:v>
                </c:pt>
                <c:pt idx="3">
                  <c:v>2025 год</c:v>
                </c:pt>
                <c:pt idx="4">
                  <c:v> 2026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7294.8</c:v>
                </c:pt>
                <c:pt idx="1">
                  <c:v>7042</c:v>
                </c:pt>
                <c:pt idx="2">
                  <c:v>6639.3</c:v>
                </c:pt>
                <c:pt idx="3">
                  <c:v>6823.6</c:v>
                </c:pt>
                <c:pt idx="4">
                  <c:v>6900.8</c:v>
                </c:pt>
                <c:pt idx="6">
                  <c:v>0</c:v>
                </c:pt>
              </c:numCache>
            </c:numRef>
          </c:val>
        </c:ser>
        <c:shape val="cylinder"/>
        <c:axId val="101039104"/>
        <c:axId val="101044992"/>
        <c:axId val="101020992"/>
      </c:bar3DChart>
      <c:catAx>
        <c:axId val="101039104"/>
        <c:scaling>
          <c:orientation val="minMax"/>
        </c:scaling>
        <c:axPos val="b"/>
        <c:majorTickMark val="none"/>
        <c:tickLblPos val="nextTo"/>
        <c:crossAx val="101044992"/>
        <c:crosses val="autoZero"/>
        <c:auto val="1"/>
        <c:lblAlgn val="ctr"/>
        <c:lblOffset val="100"/>
        <c:noMultiLvlLbl val="1"/>
      </c:catAx>
      <c:valAx>
        <c:axId val="101044992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01039104"/>
        <c:crosses val="autoZero"/>
        <c:crossBetween val="between"/>
      </c:valAx>
      <c:serAx>
        <c:axId val="101020992"/>
        <c:scaling>
          <c:orientation val="minMax"/>
        </c:scaling>
        <c:delete val="1"/>
        <c:axPos val="b"/>
        <c:tickLblPos val="none"/>
        <c:crossAx val="101044992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3.1635802469135915E-2"/>
          <c:y val="6.7894298108218787E-2"/>
          <c:w val="0.95370370370370372"/>
          <c:h val="0.926247816460572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6"/>
          </c:dPt>
          <c:dLbls>
            <c:dLbl>
              <c:idx val="0"/>
              <c:layout>
                <c:manualLayout>
                  <c:x val="-1.5432098765432135E-3"/>
                  <c:y val="8.09170600134865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34,9%</a:t>
                    </a:r>
                    <a:endParaRPr lang="ru-RU" dirty="0"/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6.5088825702342881E-2"/>
                  <c:y val="-0.145650920405010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56,6%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6.3271726450860308E-2"/>
                  <c:y val="0.320971004720161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1,7%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4.78395061728394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</a:t>
                    </a:r>
                    <a:r>
                      <a:rPr lang="ru-RU" baseline="0" dirty="0" smtClean="0"/>
                      <a:t> от компенсации затрат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</a:p>
                  <a:p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033950617283950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 /х</a:t>
                    </a:r>
                    <a:r>
                      <a:rPr lang="ru-RU" baseline="0" dirty="0" smtClean="0"/>
                      <a:t>0,9%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доходы от компенсации затрат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1994.8</c:v>
                </c:pt>
                <c:pt idx="1">
                  <c:v>4636.3</c:v>
                </c:pt>
                <c:pt idx="2">
                  <c:v>0.5</c:v>
                </c:pt>
                <c:pt idx="3">
                  <c:v>0</c:v>
                </c:pt>
                <c:pt idx="4">
                  <c:v>7.2</c:v>
                </c:pt>
                <c:pt idx="5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доходы от компенсации затрат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32900153105861846"/>
          <c:y val="2.7481475749192356E-2"/>
          <c:w val="0.66791204918829594"/>
          <c:h val="0.63299831685658769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1552.8</c:v>
                </c:pt>
                <c:pt idx="1">
                  <c:v>4271.1000000000004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119.9</c:v>
                </c:pt>
                <c:pt idx="1">
                  <c:v>141.19999999999999</c:v>
                </c:pt>
                <c:pt idx="2">
                  <c:v>155</c:v>
                </c:pt>
                <c:pt idx="3">
                  <c:v>169.1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8408.6</c:v>
                </c:pt>
                <c:pt idx="1">
                  <c:v>8593.5</c:v>
                </c:pt>
                <c:pt idx="2">
                  <c:v>6506.8</c:v>
                </c:pt>
                <c:pt idx="3">
                  <c:v>5856.1</c:v>
                </c:pt>
              </c:numCache>
            </c:numRef>
          </c:val>
        </c:ser>
        <c:gapWidth val="95"/>
        <c:gapDepth val="95"/>
        <c:shape val="cylinder"/>
        <c:axId val="105299968"/>
        <c:axId val="105301504"/>
        <c:axId val="0"/>
      </c:bar3DChart>
      <c:catAx>
        <c:axId val="105299968"/>
        <c:scaling>
          <c:orientation val="minMax"/>
        </c:scaling>
        <c:axPos val="b"/>
        <c:majorTickMark val="none"/>
        <c:tickLblPos val="nextTo"/>
        <c:crossAx val="105301504"/>
        <c:crosses val="autoZero"/>
        <c:auto val="1"/>
        <c:lblAlgn val="ctr"/>
        <c:lblOffset val="100"/>
        <c:noMultiLvlLbl val="1"/>
      </c:catAx>
      <c:valAx>
        <c:axId val="10530150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052999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4"/>
          <c:w val="0.81177141031949085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4"/>
                <c:pt idx="0">
                  <c:v> 2023 года</c:v>
                </c:pt>
                <c:pt idx="1">
                  <c:v>2024 года </c:v>
                </c:pt>
                <c:pt idx="2">
                  <c:v>2025 года</c:v>
                </c:pt>
                <c:pt idx="3">
                  <c:v> 2026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1906.5</c:v>
                </c:pt>
                <c:pt idx="1">
                  <c:v>1994.8</c:v>
                </c:pt>
                <c:pt idx="2">
                  <c:v>2178.6999999999998</c:v>
                </c:pt>
                <c:pt idx="3">
                  <c:v>2255.5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4"/>
                <c:pt idx="0">
                  <c:v> 2023 года</c:v>
                </c:pt>
                <c:pt idx="1">
                  <c:v>2024 года </c:v>
                </c:pt>
                <c:pt idx="2">
                  <c:v>2025 года</c:v>
                </c:pt>
                <c:pt idx="3">
                  <c:v> 2026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4"/>
                <c:pt idx="0">
                  <c:v> 2023 года</c:v>
                </c:pt>
                <c:pt idx="1">
                  <c:v>2024 года </c:v>
                </c:pt>
                <c:pt idx="2">
                  <c:v>2025 года</c:v>
                </c:pt>
                <c:pt idx="3">
                  <c:v> 2026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17281152"/>
        <c:axId val="117282688"/>
        <c:axId val="0"/>
      </c:bar3DChart>
      <c:catAx>
        <c:axId val="1172811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17282688"/>
        <c:crosses val="autoZero"/>
        <c:auto val="1"/>
        <c:lblAlgn val="ctr"/>
        <c:lblOffset val="100"/>
        <c:noMultiLvlLbl val="1"/>
      </c:catAx>
      <c:valAx>
        <c:axId val="117282688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1728115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8.0554991741090237E-2"/>
                  <c:y val="-3.03520910849523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Факт 2023 года</c:v>
                </c:pt>
                <c:pt idx="1">
                  <c:v>2024</c:v>
                </c:pt>
                <c:pt idx="2">
                  <c:v>2026</c:v>
                </c:pt>
                <c:pt idx="3">
                  <c:v>2025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160.80000000000001</c:v>
                </c:pt>
                <c:pt idx="1">
                  <c:v>173.1</c:v>
                </c:pt>
                <c:pt idx="2">
                  <c:v>173.1</c:v>
                </c:pt>
                <c:pt idx="3">
                  <c:v>173.1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2023 года</c:v>
                </c:pt>
                <c:pt idx="1">
                  <c:v>2024</c:v>
                </c:pt>
                <c:pt idx="2">
                  <c:v>2026</c:v>
                </c:pt>
                <c:pt idx="3">
                  <c:v>2025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2023 года</c:v>
                </c:pt>
                <c:pt idx="1">
                  <c:v>2024</c:v>
                </c:pt>
                <c:pt idx="2">
                  <c:v>2026</c:v>
                </c:pt>
                <c:pt idx="3">
                  <c:v>2025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cylinder"/>
        <c:axId val="117199616"/>
        <c:axId val="117201152"/>
        <c:axId val="117190656"/>
      </c:bar3DChart>
      <c:catAx>
        <c:axId val="117199616"/>
        <c:scaling>
          <c:orientation val="minMax"/>
        </c:scaling>
        <c:axPos val="b"/>
        <c:majorTickMark val="none"/>
        <c:tickLblPos val="nextTo"/>
        <c:crossAx val="117201152"/>
        <c:crosses val="autoZero"/>
        <c:auto val="1"/>
        <c:lblAlgn val="ctr"/>
        <c:lblOffset val="100"/>
        <c:noMultiLvlLbl val="1"/>
      </c:catAx>
      <c:valAx>
        <c:axId val="11720115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17199616"/>
        <c:crosses val="autoZero"/>
        <c:crossBetween val="between"/>
      </c:valAx>
      <c:serAx>
        <c:axId val="117190656"/>
        <c:scaling>
          <c:orientation val="minMax"/>
        </c:scaling>
        <c:delete val="1"/>
        <c:axPos val="b"/>
        <c:majorTickMark val="cross"/>
        <c:minorTickMark val="cross"/>
        <c:tickLblPos val="none"/>
        <c:crossAx val="117201152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8967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2265,6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Факт 2023 года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2459.5</c:v>
                </c:pt>
                <c:pt idx="1">
                  <c:v>4463.2</c:v>
                </c:pt>
                <c:pt idx="2">
                  <c:v>4463.2</c:v>
                </c:pt>
                <c:pt idx="3">
                  <c:v>4463.2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2023 года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Факт 2023 года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95"/>
        <c:gapDepth val="95"/>
        <c:shape val="cylinder"/>
        <c:axId val="117404416"/>
        <c:axId val="117405952"/>
        <c:axId val="0"/>
      </c:bar3DChart>
      <c:catAx>
        <c:axId val="117404416"/>
        <c:scaling>
          <c:orientation val="minMax"/>
        </c:scaling>
        <c:axPos val="b"/>
        <c:numFmt formatCode="General" sourceLinked="1"/>
        <c:majorTickMark val="none"/>
        <c:tickLblPos val="nextTo"/>
        <c:crossAx val="117405952"/>
        <c:crosses val="autoZero"/>
        <c:auto val="1"/>
        <c:lblAlgn val="ctr"/>
        <c:lblOffset val="100"/>
        <c:noMultiLvlLbl val="1"/>
      </c:catAx>
      <c:valAx>
        <c:axId val="117405952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1740441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0679211998974988"/>
          <c:y val="0"/>
          <c:w val="0.61002916393871165"/>
          <c:h val="0.94364647407845315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3515618947237621E-3"/>
                  <c:y val="-1.7286931760177201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5,6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21E-3"/>
                  <c:y val="-1.72869317601772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42.251405776902011</c:v>
                </c:pt>
                <c:pt idx="1">
                  <c:v>51.4264545812105</c:v>
                </c:pt>
                <c:pt idx="2">
                  <c:v>53.799295011464622</c:v>
                </c:pt>
                <c:pt idx="3">
                  <c:v>59.049439255706616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2.7031237894475468E-3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9.461039685262785E-3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297655221030395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7031237894475468E-3"/>
                  <c:y val="-7.9952059390819424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0,1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0.5</c:v>
                </c:pt>
                <c:pt idx="1">
                  <c:v>0.6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5953104420607793E-2"/>
                  <c:y val="-6.4825994100664419E-2"/>
                </c:manualLayout>
              </c:layout>
              <c:showVal val="1"/>
            </c:dLbl>
            <c:dLbl>
              <c:idx val="1"/>
              <c:layout>
                <c:manualLayout>
                  <c:x val="4.0546856841712733E-2"/>
                  <c:y val="-6.6986860570686535E-2"/>
                </c:manualLayout>
              </c:layout>
              <c:showVal val="1"/>
            </c:dLbl>
            <c:dLbl>
              <c:idx val="2"/>
              <c:layout>
                <c:manualLayout>
                  <c:x val="2.1624990315580142E-2"/>
                  <c:y val="-6.4825994100664419E-2"/>
                </c:manualLayout>
              </c:layout>
              <c:showVal val="1"/>
            </c:dLbl>
            <c:dLbl>
              <c:idx val="3"/>
              <c:layout>
                <c:manualLayout>
                  <c:x val="3.5140609262817736E-2"/>
                  <c:y val="-7.9952059390819424E-2"/>
                </c:manualLayout>
              </c:layout>
              <c:showVal val="1"/>
            </c:dLbl>
            <c:numFmt formatCode="#,##0.0" sourceLinked="0"/>
            <c:spPr>
              <a:ln w="19050"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Лист1!$D$2:$D$5</c:f>
              <c:numCache>
                <c:formatCode>0.0</c:formatCode>
                <c:ptCount val="4"/>
                <c:pt idx="0">
                  <c:v>6.247897342240593E-2</c:v>
                </c:pt>
                <c:pt idx="1">
                  <c:v>0.8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1.2164057052513829E-2"/>
                  <c:y val="-4.3217329400442915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Лист1!$E$2:$E$5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2"/>
              <c:layout>
                <c:manualLayout>
                  <c:x val="-1.3515618947237585E-2"/>
                  <c:y val="-6.4825994100664391E-2"/>
                </c:manualLayout>
              </c:layout>
              <c:showVal val="1"/>
            </c:dLbl>
            <c:dLbl>
              <c:idx val="3"/>
              <c:layout>
                <c:manualLayout>
                  <c:x val="2.7031237894475468E-3"/>
                  <c:y val="-9.0756391740930878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1,3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Лист1!$F$2:$F$5</c:f>
              <c:numCache>
                <c:formatCode>0.0</c:formatCode>
                <c:ptCount val="4"/>
                <c:pt idx="0">
                  <c:v>16.307612822607776</c:v>
                </c:pt>
                <c:pt idx="1">
                  <c:v>3.3285464706797043</c:v>
                </c:pt>
                <c:pt idx="2">
                  <c:v>3.153055520699056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4.1898418736436731E-2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2437485473370407E-2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1898418736436523E-2"/>
                  <c:y val="-6.4825994100664391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9195294946988979E-2"/>
                  <c:y val="-9.0756391740930878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0,2</a:t>
                    </a:r>
                    <a:endParaRPr dirty="0"/>
                  </a:p>
                </c:rich>
              </c:tx>
              <c:showVal val="1"/>
            </c:dLbl>
            <c:txPr>
              <a:bodyPr anchor="t"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Лист1!$H$2:$H$5</c:f>
              <c:numCache>
                <c:formatCode>0.0</c:formatCode>
                <c:ptCount val="4"/>
                <c:pt idx="0">
                  <c:v>0</c:v>
                </c:pt>
                <c:pt idx="1">
                  <c:v>4.5734356563337512E-2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2.297655221030395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081249515779006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1.216405705251378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2.7030173672511074E-3"/>
                  <c:y val="-7.9952059390819424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Лист1!$I$2:$I$5</c:f>
              <c:numCache>
                <c:formatCode>0.0</c:formatCode>
                <c:ptCount val="4"/>
                <c:pt idx="0">
                  <c:v>39.555798529341089</c:v>
                </c:pt>
                <c:pt idx="1">
                  <c:v>38.462593869766849</c:v>
                </c:pt>
                <c:pt idx="2">
                  <c:v>41.898906012936195</c:v>
                </c:pt>
                <c:pt idx="3">
                  <c:v>36.280696693231405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Лист1!$K$2:$K$5</c:f>
              <c:numCache>
                <c:formatCode>0.0</c:formatCode>
                <c:ptCount val="4"/>
                <c:pt idx="0">
                  <c:v>1.0915797568126113</c:v>
                </c:pt>
                <c:pt idx="1">
                  <c:v>0.66406285729966064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dirty="0">
                        <a:solidFill>
                          <a:schemeClr val="bg1"/>
                        </a:solidFill>
                      </a:rPr>
                      <a:t>3,5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5140609262817701E-2"/>
                  <c:y val="-6.6986860570686535E-2"/>
                </c:manualLayout>
              </c:layout>
              <c:showVal val="1"/>
            </c:dLbl>
            <c:dLbl>
              <c:idx val="2"/>
              <c:layout>
                <c:manualLayout>
                  <c:x val="-2.70312378944754E-2"/>
                  <c:y val="-6.6986860570686535E-2"/>
                </c:manualLayout>
              </c:layout>
              <c:showVal val="1"/>
            </c:dLbl>
            <c:dLbl>
              <c:idx val="3"/>
              <c:layout>
                <c:manualLayout>
                  <c:x val="-1.2164057052513829E-2"/>
                  <c:y val="-7.9952059390819424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Лист1!$L$2:$L$5</c:f>
              <c:numCache>
                <c:formatCode>0.0</c:formatCode>
                <c:ptCount val="4"/>
                <c:pt idx="0">
                  <c:v>1.2015187196616523E-2</c:v>
                </c:pt>
                <c:pt idx="1">
                  <c:v>1.8293742625335008E-2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-3.5140609262817701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4328114105027637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328114105027637E-2"/>
                  <c:y val="-6.69868605706864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9.4609332630663755E-3"/>
                  <c:y val="-9.29172582109522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3.378904736809400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sz="12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dirty="0" smtClean="0"/>
                      <a:t>,8</a:t>
                    </a:r>
                    <a:endParaRPr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27109138942271E-2"/>
                  <c:y val="-6.4825994100664419E-2"/>
                </c:manualLayout>
              </c:layout>
              <c:showVal val="1"/>
            </c:dLbl>
            <c:dLbl>
              <c:idx val="2"/>
              <c:layout>
                <c:manualLayout>
                  <c:x val="4.7304666315331922E-2"/>
                  <c:y val="-6.4825994100664419E-2"/>
                </c:manualLayout>
              </c:layout>
              <c:showVal val="1"/>
            </c:dLbl>
            <c:dLbl>
              <c:idx val="3"/>
              <c:layout>
                <c:manualLayout>
                  <c:x val="3.6492171157541491E-2"/>
                  <c:y val="-9.2917258210952286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Лист1!$O$2:$O$5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19078912"/>
        <c:axId val="119080448"/>
        <c:axId val="0"/>
      </c:bar3DChart>
      <c:catAx>
        <c:axId val="11907891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19080448"/>
        <c:crosses val="autoZero"/>
        <c:auto val="1"/>
        <c:lblAlgn val="ctr"/>
        <c:lblOffset val="100"/>
      </c:catAx>
      <c:valAx>
        <c:axId val="119080448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19078912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8"/>
        <c:delete val="1"/>
      </c:legendEntry>
      <c:legendEntry>
        <c:idx val="11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72260341470516365"/>
          <c:y val="4.9480779518116871E-2"/>
          <c:w val="0.27223031976890205"/>
          <c:h val="0.44861629681253484"/>
        </c:manualLayout>
      </c:layout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4.2309675232228137E-2"/>
          <c:y val="9.7057477212116397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1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6.4384432148484924E-2"/>
                  <c:y val="-6.06615451976276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5,0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,01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5.7064312355088222E-3"/>
                  <c:y val="-0.2970751900648810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0104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4508,0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9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7,7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-0.10357495606495402"/>
                  <c:y val="-7.83546949010868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137,7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2,4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34431674583755029"/>
                  <c:y val="0.187039565338534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0104</a:t>
                    </a:r>
                  </a:p>
                  <a:p>
                    <a:r>
                      <a:rPr lang="ru-RU" dirty="0" smtClean="0"/>
                      <a:t>5476,6</a:t>
                    </a:r>
                  </a:p>
                  <a:p>
                    <a:r>
                      <a:rPr lang="ru-RU" dirty="0" smtClean="0"/>
                      <a:t>97,4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4"/>
                <c:pt idx="0">
                  <c:v>0111</c:v>
                </c:pt>
                <c:pt idx="1">
                  <c:v>0104</c:v>
                </c:pt>
                <c:pt idx="2">
                  <c:v>0106</c:v>
                </c:pt>
                <c:pt idx="3">
                  <c:v>0113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1.3</c:v>
                </c:pt>
                <c:pt idx="1">
                  <c:v>96.2</c:v>
                </c:pt>
                <c:pt idx="2">
                  <c:v>0.6</c:v>
                </c:pt>
                <c:pt idx="3">
                  <c:v>1.9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9C461-59A1-445D-8E29-0FBB23E6CB19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A734A65-8D53-42DD-AF1B-FF3A8D357FC0}" type="parTrans" cxnId="{438D3F5C-9AB2-4F7F-89EA-7BBA9DB57E71}">
      <dgm:prSet/>
      <dgm:spPr/>
      <dgm:t>
        <a:bodyPr/>
        <a:lstStyle/>
        <a:p>
          <a:endParaRPr lang="ru-RU"/>
        </a:p>
      </dgm:t>
    </dgm:pt>
    <dgm:pt modelId="{D06C4568-0A28-4A61-93A7-AE3596BAC5BC}" type="sibTrans" cxnId="{438D3F5C-9AB2-4F7F-89EA-7BBA9DB57E71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Вознесенского сельского поселения Морозовского района на 2019-2023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/>
            <a:t>Об утверждении Плана мероприятий по росту доходного потенциала, оптимизации расходов бюджета Вознесенского сельского поселения и сокращению муниципального долга до 2024 года</a:t>
          </a:r>
          <a:endParaRPr lang="ru-RU" sz="1400" b="1" i="1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67EBDA2B-AAF6-4417-B623-190D2EAC6998}">
      <dgm:prSet custT="1"/>
      <dgm:spPr>
        <a:solidFill>
          <a:srgbClr val="7EEA9F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</a:t>
          </a:r>
          <a:endParaRPr lang="ru-RU" sz="1400" dirty="0"/>
        </a:p>
      </dgm:t>
    </dgm:pt>
    <dgm:pt modelId="{82C3ACCA-F792-437E-9F81-88A9519E138A}" type="parTrans" cxnId="{BCAEB09C-2531-453D-A3C5-B74788F431F5}">
      <dgm:prSet/>
      <dgm:spPr/>
      <dgm:t>
        <a:bodyPr/>
        <a:lstStyle/>
        <a:p>
          <a:endParaRPr lang="ru-RU"/>
        </a:p>
      </dgm:t>
    </dgm:pt>
    <dgm:pt modelId="{E90FFBF4-4FFD-4463-9779-F8A62EC24B72}" type="sibTrans" cxnId="{BCAEB09C-2531-453D-A3C5-B74788F431F5}">
      <dgm:prSet/>
      <dgm:spPr/>
      <dgm:t>
        <a:bodyPr/>
        <a:lstStyle/>
        <a:p>
          <a:endParaRPr lang="ru-RU"/>
        </a:p>
      </dgm:t>
    </dgm:pt>
    <dgm:pt modelId="{0B537BA9-A7F5-4A94-BFB1-F9DE070E3071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endParaRPr lang="ru-RU" sz="1400" dirty="0"/>
        </a:p>
      </dgm:t>
    </dgm:pt>
    <dgm:pt modelId="{69CD0DD8-F244-4C58-B792-AF7CDD7D3E64}" type="parTrans" cxnId="{1DFA38C1-8F39-495D-B4C3-D7430EAC95D2}">
      <dgm:prSet/>
      <dgm:spPr/>
      <dgm:t>
        <a:bodyPr/>
        <a:lstStyle/>
        <a:p>
          <a:endParaRPr lang="ru-RU"/>
        </a:p>
      </dgm:t>
    </dgm:pt>
    <dgm:pt modelId="{AEDDEA7E-21EA-4BB2-918A-84386111DCE8}" type="sibTrans" cxnId="{1DFA38C1-8F39-495D-B4C3-D7430EAC95D2}">
      <dgm:prSet/>
      <dgm:spPr/>
      <dgm:t>
        <a:bodyPr/>
        <a:lstStyle/>
        <a:p>
          <a:endParaRPr lang="ru-RU"/>
        </a:p>
      </dgm:t>
    </dgm:pt>
    <dgm:pt modelId="{E245BAA4-15AF-4260-A8C8-9314D7D3BE37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endParaRPr lang="ru-RU" sz="1400" dirty="0"/>
        </a:p>
      </dgm:t>
    </dgm:pt>
    <dgm:pt modelId="{853E5A63-2A06-4707-AE9D-041FC00075F9}" type="parTrans" cxnId="{BF385017-F63C-4583-AB6B-C5081516721A}">
      <dgm:prSet/>
      <dgm:spPr/>
      <dgm:t>
        <a:bodyPr/>
        <a:lstStyle/>
        <a:p>
          <a:endParaRPr lang="ru-RU"/>
        </a:p>
      </dgm:t>
    </dgm:pt>
    <dgm:pt modelId="{DDFB2CF1-F3BF-419E-829B-7A054D53A918}" type="sibTrans" cxnId="{BF385017-F63C-4583-AB6B-C5081516721A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5047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7791" custScaleY="210891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8247C9A7-9083-4B85-B43B-BC510E705FED}" type="pres">
      <dgm:prSet presAssocID="{F889C461-59A1-445D-8E29-0FBB23E6CB19}" presName="composite" presStyleCnt="0"/>
      <dgm:spPr/>
      <dgm:t>
        <a:bodyPr/>
        <a:lstStyle/>
        <a:p>
          <a:endParaRPr lang="ru-RU"/>
        </a:p>
      </dgm:t>
    </dgm:pt>
    <dgm:pt modelId="{FAB9D153-6510-4BF5-AD28-7C0730808550}" type="pres">
      <dgm:prSet presAssocID="{F889C461-59A1-445D-8E29-0FBB23E6CB19}" presName="parentText" presStyleLbl="alignNode1" presStyleIdx="1" presStyleCnt="3" custScaleX="102213" custScaleY="99293" custLinFactNeighborX="7881" custLinFactNeighborY="-1706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7BB67158-F7E7-4B75-89CA-50E8905DE0C6}" type="pres">
      <dgm:prSet presAssocID="{F889C461-59A1-445D-8E29-0FBB23E6CB19}" presName="descendantText" presStyleLbl="alignAcc1" presStyleIdx="1" presStyleCnt="3" custScaleX="98255" custScaleY="137194" custLinFactNeighborX="527" custLinFactNeighborY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44E72-89FB-46D5-8653-30BE4FBF51C5}" type="pres">
      <dgm:prSet presAssocID="{D06C4568-0A28-4A61-93A7-AE3596BAC5BC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5392" custLinFactNeighborY="3667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7027" custScaleY="360208" custLinFactY="67724" custLinFactNeighborX="1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2722E-087E-4F84-B84E-21C36059AB68}" type="presOf" srcId="{E245BAA4-15AF-4260-A8C8-9314D7D3BE37}" destId="{CA80EEC5-8180-463D-AB43-E20FC1CCE0B0}" srcOrd="0" destOrd="1" presId="urn:microsoft.com/office/officeart/2005/8/layout/chevron2"/>
    <dgm:cxn modelId="{1C8DD4E3-5D00-4642-9718-33D20DF9E635}" type="presOf" srcId="{378CD20F-4C33-45C8-AA4B-0CE44C4D04C2}" destId="{6F6C7F8D-CA85-4C86-A8B9-DE0E49DC8118}" srcOrd="0" destOrd="0" presId="urn:microsoft.com/office/officeart/2005/8/layout/chevron2"/>
    <dgm:cxn modelId="{27D54AB4-CCD4-4BF2-8E5A-AE0A44C68EF1}" type="presOf" srcId="{B90239BA-D30D-42D9-95F7-1477AF7261C5}" destId="{6CDFB346-5AE3-475E-BC66-186028DEC05D}" srcOrd="0" destOrd="0" presId="urn:microsoft.com/office/officeart/2005/8/layout/chevron2"/>
    <dgm:cxn modelId="{BF385017-F63C-4583-AB6B-C5081516721A}" srcId="{ACF5097F-CC5B-4366-ABE7-38687129F656}" destId="{E245BAA4-15AF-4260-A8C8-9314D7D3BE37}" srcOrd="1" destOrd="0" parTransId="{853E5A63-2A06-4707-AE9D-041FC00075F9}" sibTransId="{DDFB2CF1-F3BF-419E-829B-7A054D53A918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2D8115FB-C683-4FB2-80B1-CB24858DA7D1}" type="presOf" srcId="{0B537BA9-A7F5-4A94-BFB1-F9DE070E3071}" destId="{CA80EEC5-8180-463D-AB43-E20FC1CCE0B0}" srcOrd="0" destOrd="0" presId="urn:microsoft.com/office/officeart/2005/8/layout/chevron2"/>
    <dgm:cxn modelId="{A12AC557-11D4-4B0A-A56F-6465DF3863BE}" type="presOf" srcId="{ACF5097F-CC5B-4366-ABE7-38687129F656}" destId="{09D480C1-C8E8-4CE7-8873-41C175F67275}" srcOrd="0" destOrd="0" presId="urn:microsoft.com/office/officeart/2005/8/layout/chevron2"/>
    <dgm:cxn modelId="{1DFA38C1-8F39-495D-B4C3-D7430EAC95D2}" srcId="{ACF5097F-CC5B-4366-ABE7-38687129F656}" destId="{0B537BA9-A7F5-4A94-BFB1-F9DE070E3071}" srcOrd="0" destOrd="0" parTransId="{69CD0DD8-F244-4C58-B792-AF7CDD7D3E64}" sibTransId="{AEDDEA7E-21EA-4BB2-918A-84386111DCE8}"/>
    <dgm:cxn modelId="{DDF3563F-EBFE-4D74-A129-251467D9D3B9}" type="presOf" srcId="{67EBDA2B-AAF6-4417-B623-190D2EAC6998}" destId="{7BB67158-F7E7-4B75-89CA-50E8905DE0C6}" srcOrd="0" destOrd="0" presId="urn:microsoft.com/office/officeart/2005/8/layout/chevron2"/>
    <dgm:cxn modelId="{F0FA317E-D0B6-4C80-A3EC-A14865C76CD9}" srcId="{ACF5097F-CC5B-4366-ABE7-38687129F656}" destId="{333612F3-69F1-4CC0-ACEA-154FBD023C22}" srcOrd="2" destOrd="0" parTransId="{7C648A16-2C70-40A2-9902-C7019F970936}" sibTransId="{251F4F98-B6F1-4839-A86B-13A0221B67AC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CAEB09C-2531-453D-A3C5-B74788F431F5}" srcId="{F889C461-59A1-445D-8E29-0FBB23E6CB19}" destId="{67EBDA2B-AAF6-4417-B623-190D2EAC6998}" srcOrd="0" destOrd="0" parTransId="{82C3ACCA-F792-437E-9F81-88A9519E138A}" sibTransId="{E90FFBF4-4FFD-4463-9779-F8A62EC24B72}"/>
    <dgm:cxn modelId="{1D87EC62-8742-487E-8124-25368A639A8E}" type="presOf" srcId="{333612F3-69F1-4CC0-ACEA-154FBD023C22}" destId="{CA80EEC5-8180-463D-AB43-E20FC1CCE0B0}" srcOrd="0" destOrd="2" presId="urn:microsoft.com/office/officeart/2005/8/layout/chevron2"/>
    <dgm:cxn modelId="{438D3F5C-9AB2-4F7F-89EA-7BBA9DB57E71}" srcId="{B90239BA-D30D-42D9-95F7-1477AF7261C5}" destId="{F889C461-59A1-445D-8E29-0FBB23E6CB19}" srcOrd="1" destOrd="0" parTransId="{3A734A65-8D53-42DD-AF1B-FF3A8D357FC0}" sibTransId="{D06C4568-0A28-4A61-93A7-AE3596BAC5BC}"/>
    <dgm:cxn modelId="{BBC6C294-B4CD-416D-BD4E-BD3DBF37DF6E}" type="presOf" srcId="{68AA1952-3345-4003-BFDC-A0E4F30C465C}" destId="{B59BF440-36E6-48B3-BC75-E6445956244C}" srcOrd="0" destOrd="0" presId="urn:microsoft.com/office/officeart/2005/8/layout/chevron2"/>
    <dgm:cxn modelId="{BCC7C71C-07B4-4DFA-881C-126FCC8A652B}" type="presOf" srcId="{F889C461-59A1-445D-8E29-0FBB23E6CB19}" destId="{FAB9D153-6510-4BF5-AD28-7C0730808550}" srcOrd="0" destOrd="0" presId="urn:microsoft.com/office/officeart/2005/8/layout/chevron2"/>
    <dgm:cxn modelId="{AED16A1C-81CF-428A-9173-2984F2A5FCDE}" type="presParOf" srcId="{6CDFB346-5AE3-475E-BC66-186028DEC05D}" destId="{EDA2A39D-2EAF-4B4F-92AC-7B916275B1B5}" srcOrd="0" destOrd="0" presId="urn:microsoft.com/office/officeart/2005/8/layout/chevron2"/>
    <dgm:cxn modelId="{2564F694-6F84-45F4-A57D-1146FE11F043}" type="presParOf" srcId="{EDA2A39D-2EAF-4B4F-92AC-7B916275B1B5}" destId="{09D480C1-C8E8-4CE7-8873-41C175F67275}" srcOrd="0" destOrd="0" presId="urn:microsoft.com/office/officeart/2005/8/layout/chevron2"/>
    <dgm:cxn modelId="{4D057A5E-81E1-4FA3-9488-885A5EB531C2}" type="presParOf" srcId="{EDA2A39D-2EAF-4B4F-92AC-7B916275B1B5}" destId="{CA80EEC5-8180-463D-AB43-E20FC1CCE0B0}" srcOrd="1" destOrd="0" presId="urn:microsoft.com/office/officeart/2005/8/layout/chevron2"/>
    <dgm:cxn modelId="{9E9B65F5-0F9B-48DF-AF07-65562B6A7B3D}" type="presParOf" srcId="{6CDFB346-5AE3-475E-BC66-186028DEC05D}" destId="{07DE8F24-526C-4B06-8BA3-1A3B3552AAA3}" srcOrd="1" destOrd="0" presId="urn:microsoft.com/office/officeart/2005/8/layout/chevron2"/>
    <dgm:cxn modelId="{1B83A5C0-E427-4B1B-853F-E077CA87B6A3}" type="presParOf" srcId="{6CDFB346-5AE3-475E-BC66-186028DEC05D}" destId="{8247C9A7-9083-4B85-B43B-BC510E705FED}" srcOrd="2" destOrd="0" presId="urn:microsoft.com/office/officeart/2005/8/layout/chevron2"/>
    <dgm:cxn modelId="{E62DC78A-6511-44F1-97EF-E05B40DD5B7C}" type="presParOf" srcId="{8247C9A7-9083-4B85-B43B-BC510E705FED}" destId="{FAB9D153-6510-4BF5-AD28-7C0730808550}" srcOrd="0" destOrd="0" presId="urn:microsoft.com/office/officeart/2005/8/layout/chevron2"/>
    <dgm:cxn modelId="{5F760A28-02DE-4BAF-B4C3-0E492F84B10A}" type="presParOf" srcId="{8247C9A7-9083-4B85-B43B-BC510E705FED}" destId="{7BB67158-F7E7-4B75-89CA-50E8905DE0C6}" srcOrd="1" destOrd="0" presId="urn:microsoft.com/office/officeart/2005/8/layout/chevron2"/>
    <dgm:cxn modelId="{47B2C2C2-E697-4A31-8E43-8E19A985465D}" type="presParOf" srcId="{6CDFB346-5AE3-475E-BC66-186028DEC05D}" destId="{A6544E72-89FB-46D5-8653-30BE4FBF51C5}" srcOrd="3" destOrd="0" presId="urn:microsoft.com/office/officeart/2005/8/layout/chevron2"/>
    <dgm:cxn modelId="{4CCE9982-EC88-410D-AB0B-D8DB753E70B7}" type="presParOf" srcId="{6CDFB346-5AE3-475E-BC66-186028DEC05D}" destId="{24828325-9710-4C43-A4EA-D8E2D475B012}" srcOrd="4" destOrd="0" presId="urn:microsoft.com/office/officeart/2005/8/layout/chevron2"/>
    <dgm:cxn modelId="{C0447491-9BF7-4E4A-8924-E151092E83B1}" type="presParOf" srcId="{24828325-9710-4C43-A4EA-D8E2D475B012}" destId="{B59BF440-36E6-48B3-BC75-E6445956244C}" srcOrd="0" destOrd="0" presId="urn:microsoft.com/office/officeart/2005/8/layout/chevron2"/>
    <dgm:cxn modelId="{30CE522F-F5AC-410E-93D6-7DC43A0EF436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169436" y="1008454"/>
          <a:ext cx="281784" cy="502689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69436" y="1008454"/>
        <a:ext cx="281784" cy="502689"/>
      </dsp:txXfrm>
    </dsp:sp>
    <dsp:sp modelId="{CA80EEC5-8180-463D-AB43-E20FC1CCE0B0}">
      <dsp:nvSpPr>
        <dsp:cNvPr id="0" name=""/>
        <dsp:cNvSpPr/>
      </dsp:nvSpPr>
      <dsp:spPr>
        <a:xfrm rot="5400000">
          <a:off x="4426511" y="-2916268"/>
          <a:ext cx="765220" cy="845474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 бюджета Вознесенского сельского поселения Морозовского района на 2019-2023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endParaRPr lang="ru-RU" sz="1400" kern="1200" dirty="0"/>
        </a:p>
      </dsp:txBody>
      <dsp:txXfrm rot="5400000">
        <a:off x="4426511" y="-2916268"/>
        <a:ext cx="765220" cy="8454749"/>
      </dsp:txXfrm>
    </dsp:sp>
    <dsp:sp modelId="{FAB9D153-6510-4BF5-AD28-7C0730808550}">
      <dsp:nvSpPr>
        <dsp:cNvPr id="0" name=""/>
        <dsp:cNvSpPr/>
      </dsp:nvSpPr>
      <dsp:spPr>
        <a:xfrm rot="5400000">
          <a:off x="-26877" y="2025160"/>
          <a:ext cx="554285" cy="399410"/>
        </a:xfrm>
        <a:prstGeom prst="bevel">
          <a:avLst/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6877" y="2025160"/>
        <a:ext cx="554285" cy="399410"/>
      </dsp:txXfrm>
    </dsp:sp>
    <dsp:sp modelId="{7BB67158-F7E7-4B75-89CA-50E8905DE0C6}">
      <dsp:nvSpPr>
        <dsp:cNvPr id="0" name=""/>
        <dsp:cNvSpPr/>
      </dsp:nvSpPr>
      <dsp:spPr>
        <a:xfrm rot="5400000">
          <a:off x="4534375" y="-2050807"/>
          <a:ext cx="497809" cy="8494865"/>
        </a:xfrm>
        <a:prstGeom prst="round2SameRect">
          <a:avLst/>
        </a:prstGeom>
        <a:solidFill>
          <a:srgbClr val="7EEA9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льгот (пониженных ставок по налогам)</a:t>
          </a:r>
          <a:endParaRPr lang="ru-RU" sz="1400" kern="1200" dirty="0"/>
        </a:p>
      </dsp:txBody>
      <dsp:txXfrm rot="5400000">
        <a:off x="4534375" y="-2050807"/>
        <a:ext cx="497809" cy="8494865"/>
      </dsp:txXfrm>
    </dsp:sp>
    <dsp:sp modelId="{B59BF440-36E6-48B3-BC75-E6445956244C}">
      <dsp:nvSpPr>
        <dsp:cNvPr id="0" name=""/>
        <dsp:cNvSpPr/>
      </dsp:nvSpPr>
      <dsp:spPr>
        <a:xfrm rot="5400000">
          <a:off x="-100105" y="3242017"/>
          <a:ext cx="672642" cy="390762"/>
        </a:xfrm>
        <a:prstGeom prst="bevel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00105" y="3242017"/>
        <a:ext cx="672642" cy="390762"/>
      </dsp:txXfrm>
    </dsp:sp>
    <dsp:sp modelId="{6F6C7F8D-CA85-4C86-A8B9-DE0E49DC8118}">
      <dsp:nvSpPr>
        <dsp:cNvPr id="0" name=""/>
        <dsp:cNvSpPr/>
      </dsp:nvSpPr>
      <dsp:spPr>
        <a:xfrm rot="5400000">
          <a:off x="4093458" y="-450755"/>
          <a:ext cx="1307018" cy="838869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/>
            <a:t>Об утверждении Плана мероприятий по росту доходного потенциала, оптимизации расходов бюджета Вознесенского сельского поселения и сокращению муниципального долга до 2024 года</a:t>
          </a:r>
          <a:endParaRPr lang="ru-RU" sz="1400" b="1" i="1" kern="1200" dirty="0"/>
        </a:p>
      </dsp:txBody>
      <dsp:txXfrm rot="5400000">
        <a:off x="4093458" y="-450755"/>
        <a:ext cx="1307018" cy="83886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0.25666</cdr:x>
      <cdr:y>0.36756</cdr:y>
    </cdr:from>
    <cdr:to>
      <cdr:x>0.27965</cdr:x>
      <cdr:y>0.39206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2411760" y="2160240"/>
          <a:ext cx="216027" cy="14399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0.14938</cdr:x>
      <cdr:y>0.36756</cdr:y>
    </cdr:from>
    <cdr:to>
      <cdr:x>0.16471</cdr:x>
      <cdr:y>0.41657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H="1" flipV="1">
          <a:off x="1403652" y="2160250"/>
          <a:ext cx="144011" cy="288022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0.3946</cdr:x>
      <cdr:y>0.36756</cdr:y>
    </cdr:from>
    <cdr:to>
      <cdr:x>0.40235</cdr:x>
      <cdr:y>0.39207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H="1" flipV="1">
          <a:off x="3707904" y="2160240"/>
          <a:ext cx="72823" cy="1440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0.23368</cdr:x>
      <cdr:y>0.36756</cdr:y>
    </cdr:from>
    <cdr:to>
      <cdr:x>0.24901</cdr:x>
      <cdr:y>0.40432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H="1" flipV="1">
          <a:off x="2195736" y="2160240"/>
          <a:ext cx="144078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0.249</cdr:x>
      <cdr:y>0.47783</cdr:y>
    </cdr:from>
    <cdr:to>
      <cdr:x>0.27199</cdr:x>
      <cdr:y>0.52683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flipV="1">
          <a:off x="2339752" y="2808336"/>
          <a:ext cx="216012" cy="28800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0.63216</cdr:x>
      <cdr:y>0.36756</cdr:y>
    </cdr:from>
    <cdr:to>
      <cdr:x>0.64767</cdr:x>
      <cdr:y>0.41657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flipH="1" flipV="1">
          <a:off x="5940152" y="2160240"/>
          <a:ext cx="145740" cy="28806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0.66282</cdr:x>
      <cdr:y>0.47783</cdr:y>
    </cdr:from>
    <cdr:to>
      <cdr:x>0.70113</cdr:x>
      <cdr:y>0.52684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flipV="1">
          <a:off x="6228184" y="2808312"/>
          <a:ext cx="360040" cy="2880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0.66282</cdr:x>
      <cdr:y>0.58809</cdr:y>
    </cdr:from>
    <cdr:to>
      <cdr:x>0.68581</cdr:x>
      <cdr:y>0.62485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flipV="1">
          <a:off x="6228184" y="3456384"/>
          <a:ext cx="216024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20699999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0.15058</cdr:x>
      <cdr:y>0.47536</cdr:y>
    </cdr:from>
    <cdr:to>
      <cdr:x>0.17884</cdr:x>
      <cdr:y>0.51431</cdr:y>
    </cdr:to>
    <cdr:sp macro="" textlink="">
      <cdr:nvSpPr>
        <cdr:cNvPr id="33" name="Прямая соединительная линия 32"/>
        <cdr:cNvSpPr/>
      </cdr:nvSpPr>
      <cdr:spPr>
        <a:xfrm xmlns:a="http://schemas.openxmlformats.org/drawingml/2006/main" rot="360000" flipV="1">
          <a:off x="1414884" y="2793806"/>
          <a:ext cx="265557" cy="2289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0.63216</cdr:x>
      <cdr:y>0.58809</cdr:y>
    </cdr:from>
    <cdr:to>
      <cdr:x>0.65516</cdr:x>
      <cdr:y>0.62486</cdr:y>
    </cdr:to>
    <cdr:sp macro="" textlink="">
      <cdr:nvSpPr>
        <cdr:cNvPr id="39" name="Прямая соединительная линия 38"/>
        <cdr:cNvSpPr/>
      </cdr:nvSpPr>
      <cdr:spPr>
        <a:xfrm xmlns:a="http://schemas.openxmlformats.org/drawingml/2006/main" flipH="1" flipV="1">
          <a:off x="5940152" y="3456384"/>
          <a:ext cx="216056" cy="2160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0.6245</cdr:x>
      <cdr:y>0.47783</cdr:y>
    </cdr:from>
    <cdr:to>
      <cdr:x>0.64749</cdr:x>
      <cdr:y>0.52683</cdr:y>
    </cdr:to>
    <cdr:sp macro="" textlink="">
      <cdr:nvSpPr>
        <cdr:cNvPr id="41" name="Прямая соединительная линия 40"/>
        <cdr:cNvSpPr/>
      </cdr:nvSpPr>
      <cdr:spPr>
        <a:xfrm xmlns:a="http://schemas.openxmlformats.org/drawingml/2006/main" flipH="1" flipV="1">
          <a:off x="5868136" y="2808335"/>
          <a:ext cx="216032" cy="288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0.3946</cdr:x>
      <cdr:y>0.58809</cdr:y>
    </cdr:from>
    <cdr:to>
      <cdr:x>0.4174</cdr:x>
      <cdr:y>0.6126</cdr:y>
    </cdr:to>
    <cdr:sp macro="" textlink="">
      <cdr:nvSpPr>
        <cdr:cNvPr id="45" name="Прямая соединительная линия 44"/>
        <cdr:cNvSpPr/>
      </cdr:nvSpPr>
      <cdr:spPr>
        <a:xfrm xmlns:a="http://schemas.openxmlformats.org/drawingml/2006/main" flipH="1" flipV="1">
          <a:off x="3707904" y="3456384"/>
          <a:ext cx="214241" cy="14405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6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0.14172</cdr:x>
      <cdr:y>0.58809</cdr:y>
    </cdr:from>
    <cdr:to>
      <cdr:x>0.17237</cdr:x>
      <cdr:y>0.64935</cdr:y>
    </cdr:to>
    <cdr:sp macro="" textlink="">
      <cdr:nvSpPr>
        <cdr:cNvPr id="47" name="Прямая соединительная линия 46"/>
        <cdr:cNvSpPr/>
      </cdr:nvSpPr>
      <cdr:spPr>
        <a:xfrm xmlns:a="http://schemas.openxmlformats.org/drawingml/2006/main" flipV="1">
          <a:off x="1331640" y="3456364"/>
          <a:ext cx="288041" cy="36005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0.65515</cdr:x>
      <cdr:y>0.36756</cdr:y>
    </cdr:from>
    <cdr:to>
      <cdr:x>0.67048</cdr:x>
      <cdr:y>0.40431</cdr:y>
    </cdr:to>
    <cdr:sp macro="" textlink="">
      <cdr:nvSpPr>
        <cdr:cNvPr id="57" name="Прямая соединительная линия 56"/>
        <cdr:cNvSpPr/>
      </cdr:nvSpPr>
      <cdr:spPr>
        <a:xfrm xmlns:a="http://schemas.openxmlformats.org/drawingml/2006/main" flipV="1">
          <a:off x="6156141" y="2160240"/>
          <a:ext cx="144051" cy="216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0.17237</cdr:x>
      <cdr:y>0.36756</cdr:y>
    </cdr:from>
    <cdr:to>
      <cdr:x>0.18778</cdr:x>
      <cdr:y>0.39206</cdr:y>
    </cdr:to>
    <cdr:sp macro="" textlink="">
      <cdr:nvSpPr>
        <cdr:cNvPr id="59" name="Прямая соединительная линия 58"/>
        <cdr:cNvSpPr/>
      </cdr:nvSpPr>
      <cdr:spPr>
        <a:xfrm xmlns:a="http://schemas.openxmlformats.org/drawingml/2006/main" flipV="1">
          <a:off x="1619672" y="2160239"/>
          <a:ext cx="144832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0.38694</cdr:x>
      <cdr:y>0.47783</cdr:y>
    </cdr:from>
    <cdr:to>
      <cdr:x>0.40244</cdr:x>
      <cdr:y>0.51459</cdr:y>
    </cdr:to>
    <cdr:sp macro="" textlink="">
      <cdr:nvSpPr>
        <cdr:cNvPr id="61" name="Прямая соединительная линия 60"/>
        <cdr:cNvSpPr/>
      </cdr:nvSpPr>
      <cdr:spPr>
        <a:xfrm xmlns:a="http://schemas.openxmlformats.org/drawingml/2006/main" flipH="1" flipV="1">
          <a:off x="3635896" y="2808312"/>
          <a:ext cx="145646" cy="216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0.27105</cdr:x>
      <cdr:y>0.59029</cdr:y>
    </cdr:from>
    <cdr:to>
      <cdr:x>0.30353</cdr:x>
      <cdr:y>0.62265</cdr:y>
    </cdr:to>
    <cdr:sp macro="" textlink="">
      <cdr:nvSpPr>
        <cdr:cNvPr id="73" name="Прямая соединительная линия 72"/>
        <cdr:cNvSpPr/>
      </cdr:nvSpPr>
      <cdr:spPr>
        <a:xfrm xmlns:a="http://schemas.openxmlformats.org/drawingml/2006/main" rot="-300000" flipV="1">
          <a:off x="2546908" y="3469313"/>
          <a:ext cx="305259" cy="19015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300000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0.13505</cdr:x>
      <cdr:y>0.60071</cdr:y>
    </cdr:from>
    <cdr:to>
      <cdr:x>0.14224</cdr:x>
      <cdr:y>0.62448</cdr:y>
    </cdr:to>
    <cdr:sp macro="" textlink="">
      <cdr:nvSpPr>
        <cdr:cNvPr id="75" name="Прямая соединительная линия 74"/>
        <cdr:cNvSpPr/>
      </cdr:nvSpPr>
      <cdr:spPr>
        <a:xfrm xmlns:a="http://schemas.openxmlformats.org/drawingml/2006/main" rot="240000" flipH="1" flipV="1">
          <a:off x="1269027" y="3530563"/>
          <a:ext cx="67566" cy="13965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>
            <a:rot lat="0" lon="0" rev="20699999"/>
          </a:camera>
          <a:lightRig rig="threePt" dir="t"/>
        </a:scene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0.16471</cdr:x>
      <cdr:y>0.24504</cdr:y>
    </cdr:from>
    <cdr:to>
      <cdr:x>0.17237</cdr:x>
      <cdr:y>0.28179</cdr:y>
    </cdr:to>
    <cdr:sp macro="" textlink="">
      <cdr:nvSpPr>
        <cdr:cNvPr id="48" name="Прямая соединительная линия 47"/>
        <cdr:cNvSpPr/>
      </cdr:nvSpPr>
      <cdr:spPr>
        <a:xfrm xmlns:a="http://schemas.openxmlformats.org/drawingml/2006/main">
          <a:off x="1547703" y="1440167"/>
          <a:ext cx="71969" cy="216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0.18003</cdr:x>
      <cdr:y>0.24504</cdr:y>
    </cdr:from>
    <cdr:to>
      <cdr:x>0.19536</cdr:x>
      <cdr:y>0.26954</cdr:y>
    </cdr:to>
    <cdr:sp macro="" textlink="">
      <cdr:nvSpPr>
        <cdr:cNvPr id="50" name="Прямая соединительная линия 49"/>
        <cdr:cNvSpPr/>
      </cdr:nvSpPr>
      <cdr:spPr>
        <a:xfrm xmlns:a="http://schemas.openxmlformats.org/drawingml/2006/main" flipV="1">
          <a:off x="1691681" y="1440159"/>
          <a:ext cx="144016" cy="1439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0.249</cdr:x>
      <cdr:y>0.24504</cdr:y>
    </cdr:from>
    <cdr:to>
      <cdr:x>0.249</cdr:x>
      <cdr:y>0.28179</cdr:y>
    </cdr:to>
    <cdr:sp macro="" textlink="">
      <cdr:nvSpPr>
        <cdr:cNvPr id="54" name="Прямая соединительная линия 53"/>
        <cdr:cNvSpPr/>
      </cdr:nvSpPr>
      <cdr:spPr>
        <a:xfrm xmlns:a="http://schemas.openxmlformats.org/drawingml/2006/main">
          <a:off x="2339752" y="1440160"/>
          <a:ext cx="0" cy="2159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0.63983</cdr:x>
      <cdr:y>0.24504</cdr:y>
    </cdr:from>
    <cdr:to>
      <cdr:x>0.64749</cdr:x>
      <cdr:y>0.28179</cdr:y>
    </cdr:to>
    <cdr:sp macro="" textlink="">
      <cdr:nvSpPr>
        <cdr:cNvPr id="65" name="Прямая соединительная линия 64"/>
        <cdr:cNvSpPr/>
      </cdr:nvSpPr>
      <cdr:spPr>
        <a:xfrm xmlns:a="http://schemas.openxmlformats.org/drawingml/2006/main">
          <a:off x="6012186" y="1440167"/>
          <a:ext cx="71982" cy="216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0.66282</cdr:x>
      <cdr:y>0.24504</cdr:y>
    </cdr:from>
    <cdr:to>
      <cdr:x>0.69347</cdr:x>
      <cdr:y>0.28179</cdr:y>
    </cdr:to>
    <cdr:sp macro="" textlink="">
      <cdr:nvSpPr>
        <cdr:cNvPr id="70" name="Прямая соединительная линия 69"/>
        <cdr:cNvSpPr/>
      </cdr:nvSpPr>
      <cdr:spPr>
        <a:xfrm xmlns:a="http://schemas.openxmlformats.org/drawingml/2006/main" flipV="1">
          <a:off x="6228184" y="1440160"/>
          <a:ext cx="288032" cy="2159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0.25666</cdr:x>
      <cdr:y>0.23279</cdr:y>
    </cdr:from>
    <cdr:to>
      <cdr:x>0.27965</cdr:x>
      <cdr:y>0.28179</cdr:y>
    </cdr:to>
    <cdr:sp macro="" textlink="">
      <cdr:nvSpPr>
        <cdr:cNvPr id="43" name="Прямая соединительная линия 42"/>
        <cdr:cNvSpPr/>
      </cdr:nvSpPr>
      <cdr:spPr>
        <a:xfrm xmlns:a="http://schemas.openxmlformats.org/drawingml/2006/main" flipV="1">
          <a:off x="2411760" y="1368152"/>
          <a:ext cx="216024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0.40993</cdr:x>
      <cdr:y>0.24504</cdr:y>
    </cdr:from>
    <cdr:to>
      <cdr:x>0.40993</cdr:x>
      <cdr:y>0.28179</cdr:y>
    </cdr:to>
    <cdr:sp macro="" textlink="">
      <cdr:nvSpPr>
        <cdr:cNvPr id="53" name="Прямая соединительная линия 52"/>
        <cdr:cNvSpPr/>
      </cdr:nvSpPr>
      <cdr:spPr>
        <a:xfrm xmlns:a="http://schemas.openxmlformats.org/drawingml/2006/main" flipV="1">
          <a:off x="3851920" y="1440160"/>
          <a:ext cx="0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0.64749</cdr:x>
      <cdr:y>0.24504</cdr:y>
    </cdr:from>
    <cdr:to>
      <cdr:x>0.67048</cdr:x>
      <cdr:y>0.3063</cdr:y>
    </cdr:to>
    <cdr:sp macro="" textlink="">
      <cdr:nvSpPr>
        <cdr:cNvPr id="82" name="Прямая соединительная линия 81"/>
        <cdr:cNvSpPr/>
      </cdr:nvSpPr>
      <cdr:spPr>
        <a:xfrm xmlns:a="http://schemas.openxmlformats.org/drawingml/2006/main" flipV="1">
          <a:off x="6084167" y="1440166"/>
          <a:ext cx="216021" cy="36003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0.66282</cdr:x>
      <cdr:y>0.36756</cdr:y>
    </cdr:from>
    <cdr:to>
      <cdr:x>0.70113</cdr:x>
      <cdr:y>0.41657</cdr:y>
    </cdr:to>
    <cdr:sp macro="" textlink="">
      <cdr:nvSpPr>
        <cdr:cNvPr id="84" name="Прямая соединительная линия 83"/>
        <cdr:cNvSpPr/>
      </cdr:nvSpPr>
      <cdr:spPr>
        <a:xfrm xmlns:a="http://schemas.openxmlformats.org/drawingml/2006/main" flipV="1">
          <a:off x="6228184" y="2160240"/>
          <a:ext cx="360040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0.65515</cdr:x>
      <cdr:y>0.47783</cdr:y>
    </cdr:from>
    <cdr:to>
      <cdr:x>0.67048</cdr:x>
      <cdr:y>0.52683</cdr:y>
    </cdr:to>
    <cdr:sp macro="" textlink="">
      <cdr:nvSpPr>
        <cdr:cNvPr id="86" name="Прямая соединительная линия 85"/>
        <cdr:cNvSpPr/>
      </cdr:nvSpPr>
      <cdr:spPr>
        <a:xfrm xmlns:a="http://schemas.openxmlformats.org/drawingml/2006/main" flipV="1">
          <a:off x="6156176" y="2808312"/>
          <a:ext cx="14401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0.13405</cdr:x>
      <cdr:y>0.47783</cdr:y>
    </cdr:from>
    <cdr:to>
      <cdr:x>0.14172</cdr:x>
      <cdr:y>0.52683</cdr:y>
    </cdr:to>
    <cdr:sp macro="" textlink="">
      <cdr:nvSpPr>
        <cdr:cNvPr id="64" name="Прямая соединительная линия 63"/>
        <cdr:cNvSpPr/>
      </cdr:nvSpPr>
      <cdr:spPr>
        <a:xfrm xmlns:a="http://schemas.openxmlformats.org/drawingml/2006/main">
          <a:off x="1259632" y="2808312"/>
          <a:ext cx="72008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sp24249@.donpac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/>
                </a:solidFill>
              </a:rPr>
              <a:t> бюджет                      Вознесенского сельского поселения Морозовского района    на </a:t>
            </a:r>
            <a:r>
              <a:rPr lang="ru-RU" i="1" dirty="0" smtClean="0">
                <a:solidFill>
                  <a:schemeClr val="accent2"/>
                </a:solidFill>
              </a:rPr>
              <a:t>2024год </a:t>
            </a:r>
            <a:r>
              <a:rPr lang="ru-RU" i="1" dirty="0" smtClean="0">
                <a:solidFill>
                  <a:schemeClr val="accent2"/>
                </a:solidFill>
              </a:rPr>
              <a:t>и на плановый период </a:t>
            </a:r>
            <a:r>
              <a:rPr lang="ru-RU" i="1" dirty="0" smtClean="0">
                <a:solidFill>
                  <a:schemeClr val="accent2"/>
                </a:solidFill>
              </a:rPr>
              <a:t>2025 </a:t>
            </a:r>
            <a:r>
              <a:rPr lang="ru-RU" i="1" dirty="0" smtClean="0">
                <a:solidFill>
                  <a:schemeClr val="accent2"/>
                </a:solidFill>
              </a:rPr>
              <a:t>и </a:t>
            </a:r>
            <a:r>
              <a:rPr lang="ru-RU" i="1" dirty="0" smtClean="0">
                <a:solidFill>
                  <a:schemeClr val="accent2"/>
                </a:solidFill>
              </a:rPr>
              <a:t>2026 </a:t>
            </a:r>
            <a:r>
              <a:rPr lang="ru-RU" i="1" dirty="0" smtClean="0">
                <a:solidFill>
                  <a:schemeClr val="accent2"/>
                </a:solidFill>
              </a:rPr>
              <a:t>годов</a:t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</a:t>
            </a:r>
            <a:r>
              <a:rPr lang="ru-RU" sz="2800" dirty="0" smtClean="0"/>
              <a:t>2024 </a:t>
            </a:r>
            <a:r>
              <a:rPr lang="ru-RU" sz="2800" dirty="0" smtClean="0"/>
              <a:t>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19645,1 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19 645,1 </a:t>
                      </a:r>
                      <a:r>
                        <a:rPr lang="ru-RU" sz="1400" dirty="0" smtClean="0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935374"/>
              </p:ext>
            </p:extLst>
          </p:nvPr>
        </p:nvGraphicFramePr>
        <p:xfrm>
          <a:off x="251520" y="1844824"/>
          <a:ext cx="4392488" cy="381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</a:t>
                      </a:r>
                      <a:r>
                        <a:rPr lang="ru-RU" sz="1600" baseline="0" dirty="0" smtClean="0"/>
                        <a:t>1 994,8</a:t>
                      </a:r>
                      <a:endParaRPr lang="ru-RU" sz="1600" dirty="0" smtClean="0"/>
                    </a:p>
                    <a:p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Единый сельскохозяйственный налог  </a:t>
                      </a:r>
                      <a:r>
                        <a:rPr lang="ru-RU" sz="1600" dirty="0" smtClean="0"/>
                        <a:t>0,5</a:t>
                      </a:r>
                      <a:endParaRPr lang="ru-RU" sz="1600" dirty="0" smtClean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/>
                        <a:t>4 636,3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09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Государственная пошлина  0,5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оказания платных услуг и компенсации затрат</a:t>
                      </a:r>
                      <a:r>
                        <a:rPr lang="ru-RU" sz="1600" baseline="0" dirty="0" smtClean="0"/>
                        <a:t> государства </a:t>
                      </a:r>
                      <a:r>
                        <a:rPr lang="ru-RU" sz="1600" baseline="0" dirty="0" smtClean="0"/>
                        <a:t>7,2</a:t>
                      </a:r>
                      <a:endParaRPr lang="ru-RU" sz="1600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 поступления из областного бюджета 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/>
                        <a:t>13 005,8</a:t>
                      </a:r>
                      <a:endParaRPr lang="ru-RU" sz="1600" dirty="0" smtClean="0"/>
                    </a:p>
                    <a:p>
                      <a:endParaRPr lang="ru-RU" sz="1600" dirty="0" smtClean="0"/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2285202"/>
              </p:ext>
            </p:extLst>
          </p:nvPr>
        </p:nvGraphicFramePr>
        <p:xfrm>
          <a:off x="4932040" y="1857362"/>
          <a:ext cx="3926240" cy="4971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240"/>
              </a:tblGrid>
              <a:tr h="59766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</a:t>
                      </a:r>
                      <a:endParaRPr lang="ru-RU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7 705,6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  10 306,8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951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Жилищно</a:t>
                      </a:r>
                      <a:r>
                        <a:rPr lang="ru-RU" dirty="0" smtClean="0"/>
                        <a:t> –коммунальное  хозяйство</a:t>
                      </a:r>
                    </a:p>
                    <a:p>
                      <a:r>
                        <a:rPr lang="ru-RU" dirty="0" smtClean="0"/>
                        <a:t>828,3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baseline="0" dirty="0" smtClean="0"/>
                        <a:t>195,0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</a:t>
                      </a:r>
                      <a:r>
                        <a:rPr lang="ru-RU" dirty="0" smtClean="0"/>
                        <a:t>141,0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</a:t>
                      </a:r>
                      <a:r>
                        <a:rPr lang="ru-RU" dirty="0" smtClean="0"/>
                        <a:t>457,4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r>
                        <a:rPr lang="ru-RU" dirty="0" smtClean="0"/>
                        <a:t>Охрана</a:t>
                      </a:r>
                      <a:r>
                        <a:rPr lang="ru-RU" baseline="0" dirty="0" smtClean="0"/>
                        <a:t> окружающей среды 1,0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  </a:t>
                      </a:r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1934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 </a:t>
                      </a:r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Морозовского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076651633"/>
              </p:ext>
            </p:extLst>
          </p:nvPr>
        </p:nvGraphicFramePr>
        <p:xfrm>
          <a:off x="300577" y="2419072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Вознесенского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44522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16548,7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7422" y="5143512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18709,0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786050" y="614364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Вознесенского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бюджета Вознесенского сельского поселения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2921540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бюджета поселения в </a:t>
            </a:r>
            <a:r>
              <a:rPr lang="ru-RU" sz="3200" dirty="0" smtClean="0">
                <a:latin typeface="+mn-lt"/>
              </a:rPr>
              <a:t>2024-2026 </a:t>
            </a:r>
            <a:r>
              <a:rPr lang="ru-RU" sz="3200" dirty="0" smtClean="0">
                <a:latin typeface="+mn-lt"/>
              </a:rPr>
              <a:t>годах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6453201"/>
              </p:ext>
            </p:extLst>
          </p:nvPr>
        </p:nvGraphicFramePr>
        <p:xfrm>
          <a:off x="395536" y="1556792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Структура безвозмездных поступлений (в сопоставимых условиях) в </a:t>
            </a:r>
            <a:r>
              <a:rPr lang="ru-RU" sz="2800" dirty="0" smtClean="0"/>
              <a:t>2024-2026 </a:t>
            </a:r>
            <a:r>
              <a:rPr lang="ru-RU" sz="2800" dirty="0" smtClean="0"/>
              <a:t>годах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8019275"/>
              </p:ext>
            </p:extLst>
          </p:nvPr>
        </p:nvGraphicFramePr>
        <p:xfrm>
          <a:off x="457200" y="1285875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91264" cy="119675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бюджет  поселения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926380577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бюджет  поселения                                       </a:t>
            </a:r>
            <a:r>
              <a:rPr lang="ru-RU" sz="1100" dirty="0" smtClean="0"/>
              <a:t>тыс.рублей</a:t>
            </a:r>
            <a:endParaRPr lang="ru-RU" sz="11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71261757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113955127"/>
              </p:ext>
            </p:extLst>
          </p:nvPr>
        </p:nvGraphicFramePr>
        <p:xfrm>
          <a:off x="4067944" y="1124744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12776"/>
            <a:ext cx="2928958" cy="1622345"/>
          </a:xfrm>
          <a:prstGeom prst="rect">
            <a:avLst/>
          </a:prstGeom>
        </p:spPr>
      </p:pic>
      <p:pic>
        <p:nvPicPr>
          <p:cNvPr id="1026" name="Picture 2" descr="C:\Program Files\Microsoft Office\MEDIA\CAGCAT10\j0185604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149080"/>
            <a:ext cx="2880320" cy="230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0920" cy="122413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2024-2026годы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95536" y="2564904"/>
          <a:ext cx="828092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32"/>
                <a:gridCol w="1753607"/>
                <a:gridCol w="1851030"/>
                <a:gridCol w="1948451"/>
              </a:tblGrid>
              <a:tr h="3084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272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10398,4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6629,8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5983,3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84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8593,5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6506,8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5856,1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4138,8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141,2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155,2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169,3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570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132,3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692150"/>
            <a:ext cx="8229600" cy="1152525"/>
          </a:xfrm>
        </p:spPr>
      </p:pic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1844824"/>
            <a:ext cx="8280400" cy="1368276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одготовлен на основании решения Собрания депутатов Вознесенского сельского поселения от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25.12.2023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65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«О бюджете Вознесенского сельского поселения Морозовского района на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2024 год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 плановый период 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2025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2026 </a:t>
            </a:r>
            <a:r>
              <a:rPr lang="ru-RU" alt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годов»</a:t>
            </a:r>
          </a:p>
        </p:txBody>
      </p:sp>
      <p:pic>
        <p:nvPicPr>
          <p:cNvPr id="10244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User-1\Desktop\photo_2022-01-25_11-59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1" y="3430124"/>
            <a:ext cx="4464496" cy="2999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0" y="980728"/>
          <a:ext cx="9396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Вознесенского сельского поселения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1714488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11830,8 тыс.руб.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071802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Социальные программы (4193,8 тыс. руб.- 49,0%)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3143248"/>
            <a:ext cx="2928958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Инфраструктурные программы (4269,0 тыс.руб.-49,9%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4008" y="4365104"/>
            <a:ext cx="3152962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Противодействие преступности и защита от ЧС (92,4тыс.руб.- 1,1%)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 бюджета поселения ,формируемые в рамках муниципальных программ Вознесенского сельского поселения и </a:t>
            </a:r>
            <a:r>
              <a:rPr lang="ru-RU" sz="2400" dirty="0" err="1" smtClean="0"/>
              <a:t>непрограммные</a:t>
            </a:r>
            <a:r>
              <a:rPr lang="ru-RU" sz="2400" dirty="0" smtClean="0"/>
              <a:t>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9505056" cy="5312394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</a:t>
            </a:r>
            <a:r>
              <a:rPr lang="ru-RU" sz="1600" dirty="0" smtClean="0"/>
              <a:t>2023</a:t>
            </a:r>
            <a:r>
              <a:rPr lang="ru-RU" dirty="0" smtClean="0"/>
              <a:t>                       </a:t>
            </a:r>
            <a:r>
              <a:rPr lang="ru-RU" sz="1600" dirty="0" smtClean="0"/>
              <a:t>2024                                2025                                   2026</a:t>
            </a: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1584176" cy="158360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9878,8 </a:t>
            </a:r>
            <a:r>
              <a:rPr lang="ru-RU" sz="1600" dirty="0" smtClean="0"/>
              <a:t>тыс.рублей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076056" y="1844824"/>
            <a:ext cx="1440160" cy="14401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8444,5</a:t>
            </a:r>
          </a:p>
          <a:p>
            <a:pPr algn="ctr"/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3068960"/>
            <a:ext cx="1656184" cy="171736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96,3 тыс.рублей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915816" y="3068960"/>
            <a:ext cx="1728192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101,9 тыс.рублей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,формируемые в рамках муниципальных программ  Вознесенского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бюджета поселения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555776" y="1844824"/>
            <a:ext cx="1584176" cy="15925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10830,8 тыс.рублей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004048" y="3140968"/>
            <a:ext cx="1728192" cy="16561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321,6 тыс.рублей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7380312" y="1988840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7800,2 тыс.рублей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308304" y="3429000"/>
            <a:ext cx="1656184" cy="158417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519,1тыс.рублей</a:t>
            </a:r>
            <a:endParaRPr lang="ru-RU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86409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Структура расходов бюджета по отраслям в </a:t>
            </a:r>
            <a:r>
              <a:rPr lang="ru-RU" sz="2400" dirty="0" smtClean="0">
                <a:solidFill>
                  <a:schemeClr val="tx1"/>
                </a:solidFill>
              </a:rPr>
              <a:t>2024 </a:t>
            </a:r>
            <a:r>
              <a:rPr lang="ru-RU" sz="2400" dirty="0">
                <a:solidFill>
                  <a:schemeClr val="tx1"/>
                </a:solidFill>
              </a:rPr>
              <a:t>году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 rot="10800000" flipV="1">
            <a:off x="277813" y="1125538"/>
            <a:ext cx="163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20486" name="Диаграмма 2"/>
          <p:cNvGraphicFramePr>
            <a:graphicFrameLocks/>
          </p:cNvGraphicFramePr>
          <p:nvPr/>
        </p:nvGraphicFramePr>
        <p:xfrm>
          <a:off x="0" y="1498600"/>
          <a:ext cx="9398000" cy="5353050"/>
        </p:xfrm>
        <a:graphic>
          <a:graphicData uri="http://schemas.openxmlformats.org/presentationml/2006/ole">
            <p:oleObj spid="_x0000_s2050" name="Worksheet" r:id="rId3" imgW="9401130" imgH="53435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Вознесенского сельского поселения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7412,3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финансовых, налоговых и таможенных органов и органов финансового (финансово-бюджетного) надзора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-47,6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145,7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20667403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pPr algn="l"/>
            <a:r>
              <a:rPr lang="ru-RU" dirty="0" smtClean="0"/>
              <a:t>Культура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71929225"/>
              </p:ext>
            </p:extLst>
          </p:nvPr>
        </p:nvGraphicFramePr>
        <p:xfrm>
          <a:off x="5143504" y="2857496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28596" y="10715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836712"/>
            <a:ext cx="468052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муниципального задания  МБУК «Вознесенский СДК» учреждениями культуры – </a:t>
            </a:r>
            <a:r>
              <a:rPr lang="ru-RU" dirty="0" smtClean="0"/>
              <a:t>5650,0 </a:t>
            </a:r>
            <a:r>
              <a:rPr lang="ru-RU" dirty="0" smtClean="0"/>
              <a:t>тыс.рублей  в </a:t>
            </a:r>
            <a:r>
              <a:rPr lang="ru-RU" dirty="0" smtClean="0"/>
              <a:t>2024 </a:t>
            </a:r>
            <a:r>
              <a:rPr lang="ru-RU" dirty="0" smtClean="0"/>
              <a:t>году; </a:t>
            </a:r>
            <a:r>
              <a:rPr lang="ru-RU" dirty="0" smtClean="0"/>
              <a:t>5189,8 </a:t>
            </a:r>
            <a:r>
              <a:rPr lang="ru-RU" dirty="0" smtClean="0"/>
              <a:t>тыс.рублей в </a:t>
            </a:r>
            <a:r>
              <a:rPr lang="ru-RU" dirty="0" smtClean="0"/>
              <a:t>2025 </a:t>
            </a:r>
            <a:r>
              <a:rPr lang="ru-RU" dirty="0" smtClean="0"/>
              <a:t>году;  </a:t>
            </a:r>
          </a:p>
          <a:p>
            <a:r>
              <a:rPr lang="ru-RU" dirty="0" smtClean="0"/>
              <a:t>4142,1 </a:t>
            </a:r>
            <a:r>
              <a:rPr lang="ru-RU" dirty="0" smtClean="0"/>
              <a:t>тыс.рублей в </a:t>
            </a:r>
            <a:r>
              <a:rPr lang="ru-RU" dirty="0" smtClean="0"/>
              <a:t>2026 году.</a:t>
            </a:r>
            <a:endParaRPr lang="ru-RU" dirty="0"/>
          </a:p>
        </p:txBody>
      </p:sp>
      <p:pic>
        <p:nvPicPr>
          <p:cNvPr id="8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068960"/>
            <a:ext cx="50760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3" name="Picture 1" descr="C:\Users\User-1\Desktop\photo_2022-01-25_11-58-1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3960440" cy="286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благоустройству территории Вознесенского сельского поселения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solidFill>
            <a:schemeClr val="accent4"/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-Благоустройство –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828,3тыс.руб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744416" cy="2350790"/>
          </a:xfrm>
          <a:prstGeom prst="rect">
            <a:avLst/>
          </a:prstGeom>
          <a:noFill/>
        </p:spPr>
      </p:pic>
      <p:pic>
        <p:nvPicPr>
          <p:cNvPr id="5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345638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2060"/>
                </a:solidFill>
              </a:rPr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784" y="2780928"/>
          <a:ext cx="6083301" cy="1785863"/>
        </p:xfrm>
        <a:graphic>
          <a:graphicData uri="http://schemas.openxmlformats.org/drawingml/2006/table">
            <a:tbl>
              <a:tblPr/>
              <a:tblGrid>
                <a:gridCol w="1728001"/>
                <a:gridCol w="2327533"/>
                <a:gridCol w="2027767"/>
              </a:tblGrid>
              <a:tr h="10087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1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04864"/>
            <a:ext cx="21609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Расходы бюджета на национальную оборону</a:t>
            </a:r>
            <a:endParaRPr lang="ru-RU" sz="24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0" y="1700808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</a:t>
            </a:r>
            <a:r>
              <a:rPr lang="ru-RU" b="1" dirty="0"/>
              <a:t>осуществление первичного воинского учета на территориях, где отсутствуют военные комиссариаты в рамках </a:t>
            </a:r>
            <a:r>
              <a:rPr lang="ru-RU" b="1" dirty="0" err="1"/>
              <a:t>непрограммных</a:t>
            </a:r>
            <a:r>
              <a:rPr lang="ru-RU" b="1" dirty="0"/>
              <a:t> расходов органов местного самоуправления Вознесенского сельского поселения </a:t>
            </a:r>
            <a:r>
              <a:rPr lang="ru-RU" altLang="ru-RU" b="1" i="1" dirty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2852936"/>
          <a:ext cx="7417344" cy="865728"/>
        </p:xfrm>
        <a:graphic>
          <a:graphicData uri="http://schemas.openxmlformats.org/drawingml/2006/table">
            <a:tbl>
              <a:tblPr/>
              <a:tblGrid>
                <a:gridCol w="2611741"/>
                <a:gridCol w="2298332"/>
                <a:gridCol w="2507271"/>
              </a:tblGrid>
              <a:tr h="34580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07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141,0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155,0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169,1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539552" y="3284984"/>
          <a:ext cx="8064895" cy="1792663"/>
        </p:xfrm>
        <a:graphic>
          <a:graphicData uri="http://schemas.openxmlformats.org/drawingml/2006/table">
            <a:tbl>
              <a:tblPr/>
              <a:tblGrid>
                <a:gridCol w="3768045"/>
                <a:gridCol w="1329764"/>
                <a:gridCol w="1379245"/>
                <a:gridCol w="1587841"/>
              </a:tblGrid>
              <a:tr h="93610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2023год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2025год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856559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457,4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Вознесенского сельского поселения , а именно: проекта бюджета поселения на предстоящий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на плановый период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2025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Вознесенского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Морозовском районе и  Вознесенском 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Расходы бюджета по разделу «Социальная политика»</a:t>
            </a:r>
            <a:endParaRPr lang="ru-RU" sz="2400" b="1" dirty="0" smtClean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/>
              <a:t>Расходы на выплату  муниципальной пенсии :</a:t>
            </a:r>
            <a:endParaRPr lang="ru-RU" altLang="ru-RU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2025год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195,0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3767" y="-424417"/>
            <a:ext cx="8482689" cy="356538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Собрание депутатов                                 Вознесенского сельского поселения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</a:rPr>
              <a:t> 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Председатель собрания депутатов –</a:t>
            </a:r>
            <a:br>
              <a:rPr lang="ru-RU" sz="2800" cap="none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глава Вознесенского сельского поселения             В.С. </a:t>
            </a:r>
            <a:r>
              <a:rPr lang="ru-RU" sz="2800" cap="none" dirty="0" err="1" smtClean="0">
                <a:solidFill>
                  <a:srgbClr val="002060"/>
                </a:solidFill>
                <a:latin typeface="+mn-lt"/>
              </a:rPr>
              <a:t>Скребец</a:t>
            </a:r>
            <a:r>
              <a:rPr lang="ru-RU" sz="2800" cap="non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280920" cy="31683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Администрация Вознесенского сельского поселения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И.о.главы </a:t>
            </a:r>
            <a:r>
              <a:rPr lang="ru-RU" dirty="0" smtClean="0">
                <a:solidFill>
                  <a:srgbClr val="002060"/>
                </a:solidFill>
              </a:rPr>
              <a:t>Администрации Вознесенского сельского поселения  </a:t>
            </a:r>
            <a:r>
              <a:rPr lang="ru-RU" dirty="0" smtClean="0">
                <a:solidFill>
                  <a:srgbClr val="002060"/>
                </a:solidFill>
              </a:rPr>
              <a:t>И.С. </a:t>
            </a:r>
            <a:r>
              <a:rPr lang="ru-RU" dirty="0" err="1" smtClean="0">
                <a:solidFill>
                  <a:srgbClr val="002060"/>
                </a:solidFill>
              </a:rPr>
              <a:t>Сантоцкая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Заведующий сектором экономики и финансов Администрации Вознесенского сельского поселения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Л.А.Хоменко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1394" y="3140968"/>
            <a:ext cx="38884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  </a:t>
            </a:r>
            <a:r>
              <a:rPr lang="ru-RU" sz="1600" b="1" dirty="0" smtClean="0">
                <a:solidFill>
                  <a:srgbClr val="0A0FE0"/>
                </a:solidFill>
              </a:rPr>
              <a:t>«Вознесенское </a:t>
            </a:r>
            <a:r>
              <a:rPr lang="ru-RU" sz="1600" b="1" dirty="0">
                <a:solidFill>
                  <a:srgbClr val="0A0FE0"/>
                </a:solidFill>
              </a:rPr>
              <a:t>сельское поселение»</a:t>
            </a: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  </a:t>
            </a:r>
            <a:r>
              <a:rPr lang="ru-RU" sz="1600" b="1" dirty="0" smtClean="0">
                <a:solidFill>
                  <a:srgbClr val="0A0FE0"/>
                </a:solidFill>
              </a:rPr>
              <a:t>347204 </a:t>
            </a:r>
            <a:r>
              <a:rPr lang="ru-RU" sz="1600" b="1" dirty="0">
                <a:solidFill>
                  <a:srgbClr val="0A0FE0"/>
                </a:solidFill>
              </a:rPr>
              <a:t>Ростовская область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Шолоховский район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хутор </a:t>
            </a:r>
            <a:r>
              <a:rPr lang="ru-RU" sz="1600" b="1" dirty="0" smtClean="0">
                <a:solidFill>
                  <a:srgbClr val="0A0FE0"/>
                </a:solidFill>
              </a:rPr>
              <a:t>Вознесенский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</a:t>
            </a:r>
            <a:r>
              <a:rPr lang="ru-RU" sz="1600" b="1" dirty="0" smtClean="0">
                <a:solidFill>
                  <a:srgbClr val="0A0FE0"/>
                </a:solidFill>
              </a:rPr>
              <a:t>ул. </a:t>
            </a:r>
            <a:r>
              <a:rPr lang="ru-RU" sz="1600" b="1" dirty="0" smtClean="0">
                <a:solidFill>
                  <a:srgbClr val="0A0FE0"/>
                </a:solidFill>
              </a:rPr>
              <a:t>Центральная, 12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>
                <a:solidFill>
                  <a:srgbClr val="0A0FE0"/>
                </a:solidFill>
              </a:rPr>
              <a:t>  Телефон </a:t>
            </a:r>
            <a:r>
              <a:rPr lang="ru-RU" sz="1600" b="1" dirty="0" smtClean="0">
                <a:solidFill>
                  <a:srgbClr val="0A0FE0"/>
                </a:solidFill>
              </a:rPr>
              <a:t>8(86384) 3-54-69</a:t>
            </a:r>
            <a:endParaRPr lang="ru-RU" sz="1600" dirty="0">
              <a:solidFill>
                <a:srgbClr val="0A0FE0"/>
              </a:solidFill>
            </a:endParaRPr>
          </a:p>
          <a:p>
            <a:pPr algn="ctr"/>
            <a:r>
              <a:rPr lang="ru-RU" sz="1600" b="1" dirty="0" err="1" smtClean="0">
                <a:solidFill>
                  <a:srgbClr val="0A0FE0"/>
                </a:solidFill>
              </a:rPr>
              <a:t>E-mail</a:t>
            </a:r>
            <a:r>
              <a:rPr lang="ru-RU" sz="1600" b="1" dirty="0">
                <a:solidFill>
                  <a:srgbClr val="0A0FE0"/>
                </a:solidFill>
              </a:rPr>
              <a:t>: </a:t>
            </a:r>
            <a:r>
              <a:rPr lang="ru-RU" sz="1600" b="1" dirty="0" smtClean="0">
                <a:solidFill>
                  <a:srgbClr val="0A0FE0"/>
                </a:solidFill>
                <a:hlinkClick r:id="rId2"/>
              </a:rPr>
              <a:t>sp24249@.</a:t>
            </a:r>
            <a:r>
              <a:rPr lang="ru-RU" sz="1600" b="1" dirty="0">
                <a:solidFill>
                  <a:srgbClr val="0A0FE0"/>
                </a:solidFill>
                <a:hlinkClick r:id="rId2"/>
              </a:rPr>
              <a:t>donpac.ru</a:t>
            </a:r>
            <a:endParaRPr lang="ru-RU" sz="16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rgbClr val="FFFF00"/>
                </a:solidFill>
              </a:rPr>
              <a:t>Бюджет – </a:t>
            </a:r>
            <a:r>
              <a:rPr lang="ru-RU" sz="1200" dirty="0" smtClean="0">
                <a:solidFill>
                  <a:srgbClr val="FFFF00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Бюджетная система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Доходы бюджета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Расходы бюджета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rgbClr val="FFFF00"/>
                </a:solidFill>
              </a:rPr>
              <a:t>- </a:t>
            </a:r>
            <a:r>
              <a:rPr lang="ru-RU" sz="1200" dirty="0" smtClean="0">
                <a:solidFill>
                  <a:srgbClr val="FFFF00"/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rgbClr val="FFFF00"/>
                </a:solidFill>
              </a:rPr>
              <a:t>- </a:t>
            </a:r>
            <a:r>
              <a:rPr lang="ru-RU" sz="1200" dirty="0" smtClean="0">
                <a:solidFill>
                  <a:srgbClr val="FFFF00"/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rgbClr val="FFFF00"/>
                </a:solidFill>
              </a:rPr>
              <a:t>– </a:t>
            </a:r>
            <a:r>
              <a:rPr lang="ru-RU" sz="1200" dirty="0" smtClean="0">
                <a:solidFill>
                  <a:srgbClr val="FFFF00"/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rgbClr val="FFFF00"/>
              </a:solidFill>
            </a:endParaRPr>
          </a:p>
          <a:p>
            <a:r>
              <a:rPr lang="ru-RU" sz="1200" b="1" i="1" dirty="0" smtClean="0">
                <a:solidFill>
                  <a:srgbClr val="FFFF00"/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rgbClr val="FFFF00"/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системы РФ другому.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бюджета поселения на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2024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 и на плановый период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2025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и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2026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годов (Постановление Администрации Вознесенского сельского поселения от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16.06.2023№ 29)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Вознесенского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2024-2026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годы (Администрации Вознесенского сельского поселения Постановление от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15.11.2023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№ 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62)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Вознесенского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бюджета  поселения на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 smtClean="0">
                <a:solidFill>
                  <a:schemeClr val="tx1"/>
                </a:solidFill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2025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2026 </a:t>
            </a:r>
            <a:r>
              <a:rPr lang="ru-RU" dirty="0" smtClean="0">
                <a:solidFill>
                  <a:schemeClr val="tx1"/>
                </a:solidFill>
              </a:rPr>
              <a:t>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830997"/>
          </a:xfrm>
          <a:prstGeom prst="rect">
            <a:avLst/>
          </a:prstGeom>
          <a:ln>
            <a:solidFill>
              <a:srgbClr val="EE30E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проекта местного бюджета </a:t>
            </a:r>
            <a:b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 smtClean="0">
                <a:solidFill>
                  <a:srgbClr val="EE3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rgbClr val="EE30E5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 предусмотрены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законопроекту,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решения Собрания депутатов о внесении изменений в решения о налогах и сборах, приводящих к изменению доходов бюджета, до внесения проекта решения о местном бюджете в законодательный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8864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Вознесенского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Морозовского района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2024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год и плановый период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2025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и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2026 </a:t>
            </a:r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 бюджета поселения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2024-2026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 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19 645,1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13 485,6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12 926,2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6 639,3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6 823,6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kumimoji="0" lang="ru-RU" sz="1600" b="1" kern="1200" baseline="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900,8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13 005,8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662,0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6 025,4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19 645,1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13 485,6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12 926,2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2488</TotalTime>
  <Words>1555</Words>
  <Application>Microsoft Office PowerPoint</Application>
  <PresentationFormat>Экран (4:3)</PresentationFormat>
  <Paragraphs>333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Апекс</vt:lpstr>
      <vt:lpstr>Лист Microsoft Office Excel 97-2003</vt:lpstr>
      <vt:lpstr> бюджет                      Вознесенского сельского поселения Морозовского района    на 2024год и на плановый период 2025 и 2026 годов </vt:lpstr>
      <vt:lpstr>Слайд 2</vt:lpstr>
      <vt:lpstr>Что такое «Бюджет для граждан?»</vt:lpstr>
      <vt:lpstr>Основные понятия</vt:lpstr>
      <vt:lpstr>Слайд 5</vt:lpstr>
      <vt:lpstr>Слайд 6</vt:lpstr>
      <vt:lpstr>Слайд 7</vt:lpstr>
      <vt:lpstr>Бюджет на 2024 год и плановый период 2025 и 2026 годов содержит приоритетные пути реализации основных задач:</vt:lpstr>
      <vt:lpstr>Основные характеристики  бюджета поселения на 2024-2026 годы</vt:lpstr>
      <vt:lpstr>Основные параметры местного бюджета на 2024 год</vt:lpstr>
      <vt:lpstr>Динамика доходов бюджета Вознесенского сельского поселения Морозовского района</vt:lpstr>
      <vt:lpstr>Слайд 12</vt:lpstr>
      <vt:lpstr>Основные направления налоговой политики Вознесенского сельского поселения </vt:lpstr>
      <vt:lpstr>Налоговые и неналоговые доходы бюджета Вознесенского сельского поселения</vt:lpstr>
      <vt:lpstr>Структура налоговых и неналоговых доходов бюджета поселения в 2024-2026 годах</vt:lpstr>
      <vt:lpstr>Структура безвозмездных поступлений (в сопоставимых условиях) в 2024-2026 годах </vt:lpstr>
      <vt:lpstr>Динамика поступлений налога на доходы физических лиц в бюджет  поселения</vt:lpstr>
      <vt:lpstr>Динамика поступлений имущественных налогов в бюджет  поселения                                       тыс.рублей</vt:lpstr>
      <vt:lpstr>Объемы межбюджетных трансфертов  на 2024-2026годы </vt:lpstr>
      <vt:lpstr>Слайд 20</vt:lpstr>
      <vt:lpstr>Структура муниципальных программ Вознесенского сельского поселения на 2024 год</vt:lpstr>
      <vt:lpstr>Расходы  бюджета поселения ,формируемые в рамках муниципальных программ Вознесенского сельского поселения и непрограммные расходы</vt:lpstr>
      <vt:lpstr>Слайд 23</vt:lpstr>
      <vt:lpstr>Раздел «Общегосударственные вопросы»</vt:lpstr>
      <vt:lpstr>Культура</vt:lpstr>
      <vt:lpstr>Финансирование мероприятий по благоустройству территории Вознесенского сельского поселения в 2024 году</vt:lpstr>
      <vt:lpstr>Слайд 27</vt:lpstr>
      <vt:lpstr>Слайд 28</vt:lpstr>
      <vt:lpstr>Слайд 29</vt:lpstr>
      <vt:lpstr>Слайд 30</vt:lpstr>
      <vt:lpstr>             Собрание депутатов                                 Вознесенского сельского поселения  Председатель собрания депутатов – глава Вознесенского сельского поселения             В.С. Скребец   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User-1</cp:lastModifiedBy>
  <cp:revision>267</cp:revision>
  <dcterms:created xsi:type="dcterms:W3CDTF">2015-12-04T10:25:22Z</dcterms:created>
  <dcterms:modified xsi:type="dcterms:W3CDTF">2024-01-22T10:31:57Z</dcterms:modified>
</cp:coreProperties>
</file>